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sldIdLst>
    <p:sldId id="256" r:id="rId3"/>
    <p:sldId id="375" r:id="rId4"/>
    <p:sldId id="379" r:id="rId5"/>
    <p:sldId id="380" r:id="rId6"/>
    <p:sldId id="258" r:id="rId7"/>
    <p:sldId id="260" r:id="rId8"/>
    <p:sldId id="383" r:id="rId9"/>
    <p:sldId id="263" r:id="rId10"/>
    <p:sldId id="376" r:id="rId11"/>
    <p:sldId id="377" r:id="rId12"/>
    <p:sldId id="261" r:id="rId13"/>
    <p:sldId id="365" r:id="rId14"/>
    <p:sldId id="371" r:id="rId15"/>
    <p:sldId id="264" r:id="rId16"/>
    <p:sldId id="38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7" autoAdjust="0"/>
    <p:restoredTop sz="94660"/>
  </p:normalViewPr>
  <p:slideViewPr>
    <p:cSldViewPr snapToGrid="0">
      <p:cViewPr varScale="1">
        <p:scale>
          <a:sx n="63" d="100"/>
          <a:sy n="63" d="100"/>
        </p:scale>
        <p:origin x="66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A370F9-1B63-41A7-8C42-EFBF553E1BD6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93CEC6-BB4B-4C83-A373-40AD1AD53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415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93CEC6-BB4B-4C83-A373-40AD1AD531E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95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8D65D-BFAF-4E58-CE66-B3C5291560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8E844A-E74E-5EE5-12F3-623FF3D9E4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1998E2-1F01-1145-8658-72100603B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04D47-9191-466A-A4C7-5D10D88B87D5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41639A-AE5D-9951-19A8-682825E46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3ABC93-7989-E676-BBCA-FE823B38B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9144A-6FD6-404A-AB0A-2355DE152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43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6A670-3489-C0AC-A921-78236C20B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4E4446-4F48-45E8-702E-6B9B8A4638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FACC0E-BD48-4852-A317-0D357D4C0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04D47-9191-466A-A4C7-5D10D88B87D5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8D3F8D-4D92-B209-E24D-880049935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319724-BC45-B296-6899-435D1EB0D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9144A-6FD6-404A-AB0A-2355DE152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48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2025D0-39A0-3A6D-DE36-71532D3498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00BE3B-3DC0-DB61-1F4E-7210287F6A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AEBCCE-D654-3EE9-E50D-A15B46478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04D47-9191-466A-A4C7-5D10D88B87D5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1C9E44-8B1B-03A2-89CE-64284CC2B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0E7E92-CFDB-0849-B4D4-6BC49FB97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9144A-6FD6-404A-AB0A-2355DE152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289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D5DF1-C43E-492E-968A-08568EC34F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546D72-B3CF-44EA-9F5B-8A338D91EA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234F9-9FC5-4AAC-81CE-E3518DB98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6CA25-1491-4704-BFC4-1B48BB423B84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05230D-4C25-466D-9B36-9734FC9DE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1B9243-192B-4F8F-97D7-56A840331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6DB35-F0F6-4501-99E2-72A7A10D7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265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67E7D-C176-4331-B6D6-0B74D1276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58CD5C-1F56-4E3D-8B93-191FE803F9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BAE862-C66E-44C5-B6B6-1AE57FD49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6CA25-1491-4704-BFC4-1B48BB423B84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2F9922-D8FD-4DEA-870A-26FC09DB6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683AA8-8181-4DBB-9DDF-793236DEE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6DB35-F0F6-4501-99E2-72A7A10D7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589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FCDE3-7DD7-4A92-A28D-6A8A4A092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3997BD-847F-43B9-8873-512AF9A6BB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E9FE39-32A1-49F9-865B-C341A33BD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6CA25-1491-4704-BFC4-1B48BB423B84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4EF9AA-1A3C-4301-9285-9753D416A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397AB-AF05-4207-A584-B4081E683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6DB35-F0F6-4501-99E2-72A7A10D7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41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B5B06-99D9-4E2D-A3C3-9E1CBDECD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886F2E-14B0-449B-8E21-49E7F7687E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3D15B9-3D54-4CDF-A4AD-5629E29AEA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D2D896-C486-4197-A06F-9D5BDE132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6CA25-1491-4704-BFC4-1B48BB423B84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145282-286F-4DA1-B4AC-9A720F850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7F25AF-6DF7-4265-96B8-390C64415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6DB35-F0F6-4501-99E2-72A7A10D7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785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A2E64-DBA9-4D9E-9E9B-57082D47D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45FC93-DEA7-4DBF-A4E0-123AABEBA8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53285-3949-4DFD-B239-1790FDD79E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C357F3-5B94-49BF-B63C-578F287A40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B47CF9-585F-441A-A807-AAB319E974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0BA76C-2085-4F06-AD51-4765D87FB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6CA25-1491-4704-BFC4-1B48BB423B84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CF61CA-F07E-4DA6-A773-8F178B63F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CE9B93-F7C5-4826-B41B-71F0F363A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6DB35-F0F6-4501-99E2-72A7A10D7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315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388DF-90EC-4336-81BE-02224D1B9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C4BAE6-F9CA-4C11-9F6B-2CEDA3163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6CA25-1491-4704-BFC4-1B48BB423B84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6332B5-608D-484D-8091-1402B499A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623E2D-F0FF-41AD-882C-E3C275264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6DB35-F0F6-4501-99E2-72A7A10D7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798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4BF4DE-8848-4D3B-B1D6-B603F7D86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6CA25-1491-4704-BFC4-1B48BB423B84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C94BD1-E449-4972-82E0-3EE9C4FBF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560756-3B81-42FD-90D5-9F07E7BAC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6DB35-F0F6-4501-99E2-72A7A10D7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626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7537E-44D7-461E-AECC-2630C210F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BC289C-EE25-4FEB-96A2-457A7691FC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D93DB1-FAA4-4EB5-9F24-B476CC292D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E71FCC-F585-4A2E-8B30-7567E1846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6CA25-1491-4704-BFC4-1B48BB423B84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758476-9A50-46A0-BE11-775548A3F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AE9A44-76A8-42C7-AD9E-FE60CE51E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6DB35-F0F6-4501-99E2-72A7A10D7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04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CD9E3-7FE2-8D87-6424-2A4B7F32A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C38322-F84A-F3D5-EC44-9617FC3DE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191ED5-C254-8032-078C-DEB37F90F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04D47-9191-466A-A4C7-5D10D88B87D5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E7956D-1F2B-42CB-EF0F-EDAFC6FA9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D97B74-A099-A01D-A3DF-3010F169D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9144A-6FD6-404A-AB0A-2355DE152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958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9B8CD-3375-4C98-869E-6A03F3568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C7D600-CC00-4C5F-8F34-415238CB83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513E6B-A375-4BA3-81B6-9E7190DA19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F368FB-8490-459B-9B97-75227BB3E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6CA25-1491-4704-BFC4-1B48BB423B84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C49AE5-54F4-4E25-BC92-D25459E9E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811B4A-28DA-44D6-86FC-EF968D1F6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6DB35-F0F6-4501-99E2-72A7A10D7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860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6F68A-8D57-45D6-B297-AF75FDA88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51A14E-9330-4436-A2DC-56E254DD3C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BED488-C05C-432E-979C-51E34A62B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6CA25-1491-4704-BFC4-1B48BB423B84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0F57AB-05AB-4325-A7AE-D6990C0FC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88CF7D-C238-4FEC-9942-60A253FC8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6DB35-F0F6-4501-99E2-72A7A10D7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89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7F0EFE-0384-4C29-83F5-5BBFF94448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07EC57-C837-4C98-87F4-0F57B8018E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16212A-4654-480A-97FB-C27496A45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6CA25-1491-4704-BFC4-1B48BB423B84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37A050-BF3C-4696-9CEA-DF840BD0E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368165-48BC-4BBA-8ACB-46214B6CD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6DB35-F0F6-4501-99E2-72A7A10D7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633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0EEE8-B985-EE32-A005-732D08FF9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C7D112-4D45-917E-12D9-14412E4FC9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8F0E5C-C0C4-B1F9-F2DC-D7E79B428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04D47-9191-466A-A4C7-5D10D88B87D5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BCB892-93FD-BB84-DCEC-98F2A5975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4F18E7-3B22-E983-6F70-7655DDE91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9144A-6FD6-404A-AB0A-2355DE152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613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A1F96-3F48-A4DF-CBDB-8025994A9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D0AE08-A82C-2B8A-E2A8-B8F6DAE646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E26035-BBBD-8081-4019-FD3EA500CB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4B9A20-47F2-702D-5681-4D5B6D47D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04D47-9191-466A-A4C7-5D10D88B87D5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DED7D0-DEEE-8746-595B-4181D0BB2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8BF455-807F-919E-DB3B-B8854FFAB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9144A-6FD6-404A-AB0A-2355DE152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41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3F03E-6844-D3B1-8BC8-830F014AF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3AB70C-390D-1087-E0CD-A9A895DD76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62C5F6-1922-A222-2141-703676AA40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4CC7CF-B121-B1C7-0BF9-3725B44A96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FD4145-4246-EBD8-541E-18348364C0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CD99519-B3AB-7090-D9AB-375A73A6A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04D47-9191-466A-A4C7-5D10D88B87D5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DD6771-D891-46FA-5711-899DB4B51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C234D8-7C4C-BDEC-D22B-E627B9996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9144A-6FD6-404A-AB0A-2355DE152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28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B8BB6-1CAD-4AB5-619F-D5C3C8FEC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32935F-490C-41E6-1A8A-DE22DCF24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04D47-9191-466A-A4C7-5D10D88B87D5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B2E35B-D4EE-CF86-58B9-B66B210A2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E1B505-50F2-B447-8585-A01D96DE7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9144A-6FD6-404A-AB0A-2355DE152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69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69F539-451D-AF4A-CCD2-EF86FFB16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04D47-9191-466A-A4C7-5D10D88B87D5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474B74-5A93-B29F-3D6C-B549557A9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167679-D46D-1B94-798D-8F4191A33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9144A-6FD6-404A-AB0A-2355DE152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721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60020-69DD-FB05-0AFF-CE556D1EB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39C20C-AB55-EA48-8EF3-A9BD353A58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D9598A-A470-8444-4FAD-68CF7F46FC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6CB1EA-E61B-7827-65DC-C78B21342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04D47-9191-466A-A4C7-5D10D88B87D5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3FA32C-30A5-F467-4CBF-1FF5330E4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384353-EFF1-ABD9-AEA2-C2BBAF307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9144A-6FD6-404A-AB0A-2355DE152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952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168E3-E673-8F07-D97E-78389B3D4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6E207C-ADD9-5C2F-9E17-DC64B2B1F6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2F871E-CD1F-4751-9F4A-C268C3C817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A3604F-4C50-1724-B0F4-200AC3931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04D47-9191-466A-A4C7-5D10D88B87D5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70F4E9-251A-05E5-987A-38AC2C5E6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A04D95-5EA0-61CE-4954-997A28A8A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9144A-6FD6-404A-AB0A-2355DE152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895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9CC5CC-D418-6273-F785-27AEC172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513CDB-1CEB-B2A9-224E-3B8F525A23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C92F71-C2E3-6726-D60B-0E2FBDAE2B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04D47-9191-466A-A4C7-5D10D88B87D5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8324BA-BFFE-E5FE-A412-244FE57E2F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8AC1B2-ABE1-F225-79D0-36E059F660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9144A-6FD6-404A-AB0A-2355DE152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604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">
              <a:schemeClr val="accent5">
                <a:lumMod val="20000"/>
                <a:lumOff val="80000"/>
              </a:schemeClr>
            </a:gs>
            <a:gs pos="58000">
              <a:schemeClr val="accent5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7105B6-6538-45FC-A3B7-98EEF070C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02AF80-0A20-4669-A4D6-BB8D4614EA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382290-3543-4C57-97CA-FE564A9999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6CA25-1491-4704-BFC4-1B48BB423B84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63130A-45F0-493B-99C5-F2DB370699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1B405C-3107-4121-ABC2-580A5B3174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6DB35-F0F6-4501-99E2-72A7A10D7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720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telescope in a dome&#10;&#10;Description automatically generated with low confidence">
            <a:extLst>
              <a:ext uri="{FF2B5EF4-FFF2-40B4-BE49-F238E27FC236}">
                <a16:creationId xmlns:a16="http://schemas.microsoft.com/office/drawing/2014/main" id="{8FCAC442-6D60-28FB-2582-99B96CCCF6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2134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DB0D7C05-F4F3-3DD8-C087-3B350329D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416" y="362309"/>
            <a:ext cx="11633060" cy="1466179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pPr algn="r">
              <a:spcAft>
                <a:spcPts val="600"/>
              </a:spcAft>
            </a:pPr>
            <a:r>
              <a:rPr lang="en-US" sz="4000" cap="small" dirty="0">
                <a:solidFill>
                  <a:srgbClr val="FFFF00"/>
                </a:solidFill>
              </a:rPr>
              <a:t>Small Telescopes in the New Era of Big Telescope Surveys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sz="4900" b="1" dirty="0">
                <a:solidFill>
                  <a:srgbClr val="FFFF00"/>
                </a:solidFill>
              </a:rPr>
              <a:t>Photometry, Spectroscopy &amp; Backyard Astronomers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C62C3A8-9FC9-C9D5-C07B-F979FE9DCC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79721" y="2190797"/>
            <a:ext cx="4212279" cy="176607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Who we are</a:t>
            </a:r>
          </a:p>
          <a:p>
            <a:r>
              <a:rPr lang="en-US" dirty="0">
                <a:solidFill>
                  <a:srgbClr val="FFFF00"/>
                </a:solidFill>
              </a:rPr>
              <a:t>What we can do</a:t>
            </a:r>
          </a:p>
          <a:p>
            <a:r>
              <a:rPr lang="en-US" dirty="0">
                <a:solidFill>
                  <a:srgbClr val="FFFF00"/>
                </a:solidFill>
              </a:rPr>
              <a:t>Pro – Am Collaborations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3E41B371-5D6D-DD08-6E44-5EDA3953DD08}"/>
              </a:ext>
            </a:extLst>
          </p:cNvPr>
          <p:cNvSpPr txBox="1">
            <a:spLocks/>
          </p:cNvSpPr>
          <p:nvPr/>
        </p:nvSpPr>
        <p:spPr>
          <a:xfrm>
            <a:off x="268281" y="1951311"/>
            <a:ext cx="4212279" cy="17660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</a:rPr>
              <a:t>Robert K. Buchheim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FFFF00"/>
                </a:solidFill>
              </a:rPr>
              <a:t>Society for Astronomical Sciences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FFFF00"/>
                </a:solidFill>
              </a:rPr>
              <a:t>American Association of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solidFill>
                  <a:srgbClr val="FFFF00"/>
                </a:solidFill>
              </a:rPr>
              <a:t>            of Variable Star Observers</a:t>
            </a:r>
          </a:p>
        </p:txBody>
      </p:sp>
    </p:spTree>
    <p:extLst>
      <p:ext uri="{BB962C8B-B14F-4D97-AF65-F5344CB8AC3E}">
        <p14:creationId xmlns:p14="http://schemas.microsoft.com/office/powerpoint/2010/main" val="272022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A2FD9-0597-BBEC-B9D2-969E23EBA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Spectro-Photometry of Stellar Flares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ADDFD95-1F53-D923-0AD8-E2CEC0257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74066"/>
            <a:ext cx="12285848" cy="4851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E27FB93-2048-B517-B1B9-FDAC9945EE54}"/>
              </a:ext>
            </a:extLst>
          </p:cNvPr>
          <p:cNvSpPr txBox="1"/>
          <p:nvPr/>
        </p:nvSpPr>
        <p:spPr>
          <a:xfrm>
            <a:off x="6864441" y="2472743"/>
            <a:ext cx="2807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Spectrum every 4.3 minutes</a:t>
            </a:r>
          </a:p>
          <a:p>
            <a:r>
              <a:rPr lang="en-US" dirty="0">
                <a:solidFill>
                  <a:srgbClr val="0070C0"/>
                </a:solidFill>
              </a:rPr>
              <a:t>(R≈1000)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58BB8BDA-E032-20F1-B9CC-6B749D62A6DA}"/>
              </a:ext>
            </a:extLst>
          </p:cNvPr>
          <p:cNvSpPr/>
          <p:nvPr/>
        </p:nvSpPr>
        <p:spPr>
          <a:xfrm>
            <a:off x="9646276" y="2562895"/>
            <a:ext cx="425003" cy="1803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D2C76C-C579-6DD4-8CCF-60D05941EFF8}"/>
              </a:ext>
            </a:extLst>
          </p:cNvPr>
          <p:cNvSpPr txBox="1"/>
          <p:nvPr/>
        </p:nvSpPr>
        <p:spPr>
          <a:xfrm>
            <a:off x="838200" y="3836761"/>
            <a:ext cx="48053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Flux calibrated to simultaneous photometry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5E8E2BAD-E657-CD51-32C0-58F80072E8FA}"/>
              </a:ext>
            </a:extLst>
          </p:cNvPr>
          <p:cNvSpPr/>
          <p:nvPr/>
        </p:nvSpPr>
        <p:spPr>
          <a:xfrm flipH="1">
            <a:off x="361682" y="3931275"/>
            <a:ext cx="425003" cy="1803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B90E90CE-1D51-89E0-0285-5446760765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0" t="45162" r="46521" b="4999"/>
          <a:stretch/>
        </p:blipFill>
        <p:spPr bwMode="auto">
          <a:xfrm>
            <a:off x="1624885" y="-263681"/>
            <a:ext cx="10905914" cy="4375261"/>
          </a:xfrm>
          <a:prstGeom prst="ellipse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A1607DA-23D0-ED1A-F3EB-722943E6EF19}"/>
              </a:ext>
            </a:extLst>
          </p:cNvPr>
          <p:cNvSpPr txBox="1"/>
          <p:nvPr/>
        </p:nvSpPr>
        <p:spPr>
          <a:xfrm>
            <a:off x="6096000" y="31884"/>
            <a:ext cx="40186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Rapid rise of continuum and line emission, followed by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rapid fall of continuum,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more gradual fading of line emission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DFF12A-D6BD-92F5-B0BC-3CEA4DD27372}"/>
              </a:ext>
            </a:extLst>
          </p:cNvPr>
          <p:cNvSpPr txBox="1"/>
          <p:nvPr/>
        </p:nvSpPr>
        <p:spPr>
          <a:xfrm>
            <a:off x="2342023" y="1465939"/>
            <a:ext cx="8524097" cy="181588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Major investment of observing time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Rare &amp; short-lived events: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Simultaneous time-series spectroscopy + photometry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Teamwork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0350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32FD4-EBD8-2EA4-AED7-52D31D418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0440" y="365125"/>
            <a:ext cx="5181600" cy="1325563"/>
          </a:xfrm>
        </p:spPr>
        <p:txBody>
          <a:bodyPr/>
          <a:lstStyle/>
          <a:p>
            <a:r>
              <a:rPr lang="en-US" dirty="0"/>
              <a:t>Pro-Am Collaboration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17EC73-C7FB-7C2B-B24D-5FBF86E7A7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ln>
            <a:solidFill>
              <a:srgbClr val="0070C0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dirty="0"/>
              <a:t>Professional Astronomers know:</a:t>
            </a:r>
          </a:p>
          <a:p>
            <a:r>
              <a:rPr lang="en-US" dirty="0"/>
              <a:t>Useful / unresolved questions</a:t>
            </a:r>
          </a:p>
          <a:p>
            <a:r>
              <a:rPr lang="en-US" dirty="0"/>
              <a:t>Results that need replication</a:t>
            </a:r>
          </a:p>
          <a:p>
            <a:r>
              <a:rPr lang="en-US" dirty="0"/>
              <a:t>Observations that haven’t yet been done (limited telescope time)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706C45-CF9D-3168-2AAD-9E58E08B59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ln>
            <a:solidFill>
              <a:srgbClr val="0070C0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dirty="0"/>
              <a:t>We might be able to help:</a:t>
            </a:r>
          </a:p>
          <a:p>
            <a:r>
              <a:rPr lang="en-US" dirty="0"/>
              <a:t>Telescope time</a:t>
            </a:r>
          </a:p>
          <a:p>
            <a:r>
              <a:rPr lang="en-US" dirty="0"/>
              <a:t>Continuous Cadence … Long time spans</a:t>
            </a:r>
          </a:p>
          <a:p>
            <a:r>
              <a:rPr lang="en-US" dirty="0"/>
              <a:t>Uncertain probability of success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76658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D790F-DEA4-4D7E-83DA-BFE775A62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2661" y="99078"/>
            <a:ext cx="4546343" cy="1192586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Partition the Cosmos </a:t>
            </a:r>
            <a:br>
              <a:rPr lang="en-US" b="1" dirty="0"/>
            </a:br>
            <a:r>
              <a:rPr lang="en-US" b="1" dirty="0"/>
              <a:t>along three axes …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42FC55C-1DBB-49F2-AC46-30240E82042C}"/>
              </a:ext>
            </a:extLst>
          </p:cNvPr>
          <p:cNvCxnSpPr>
            <a:cxnSpLocks/>
          </p:cNvCxnSpPr>
          <p:nvPr/>
        </p:nvCxnSpPr>
        <p:spPr>
          <a:xfrm flipV="1">
            <a:off x="7193280" y="4457700"/>
            <a:ext cx="2171946" cy="1780868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ED6DD75-F467-4EC6-98AA-7BC4CE5EEC55}"/>
              </a:ext>
            </a:extLst>
          </p:cNvPr>
          <p:cNvSpPr txBox="1"/>
          <p:nvPr/>
        </p:nvSpPr>
        <p:spPr>
          <a:xfrm rot="19495730">
            <a:off x="8876079" y="4010965"/>
            <a:ext cx="975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Bright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8BB992-6E2A-48EC-93B3-1D431E175284}"/>
              </a:ext>
            </a:extLst>
          </p:cNvPr>
          <p:cNvSpPr txBox="1"/>
          <p:nvPr/>
        </p:nvSpPr>
        <p:spPr>
          <a:xfrm rot="19552987">
            <a:off x="7172010" y="5454717"/>
            <a:ext cx="975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Faint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6724F51-0B8A-46CA-919B-4F8C1D3125EC}"/>
              </a:ext>
            </a:extLst>
          </p:cNvPr>
          <p:cNvSpPr txBox="1"/>
          <p:nvPr/>
        </p:nvSpPr>
        <p:spPr>
          <a:xfrm rot="16200000">
            <a:off x="6786807" y="4995731"/>
            <a:ext cx="1093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invariant</a:t>
            </a:r>
          </a:p>
        </p:txBody>
      </p:sp>
      <p:pic>
        <p:nvPicPr>
          <p:cNvPr id="34" name="Picture 33" descr="Logo&#10;&#10;Description automatically generated">
            <a:extLst>
              <a:ext uri="{FF2B5EF4-FFF2-40B4-BE49-F238E27FC236}">
                <a16:creationId xmlns:a16="http://schemas.microsoft.com/office/drawing/2014/main" id="{2083FD1D-3873-48E4-932B-F9BC47C95C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877" y="105082"/>
            <a:ext cx="1590115" cy="119258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1E42308B-0761-4DB9-B62E-94353E996687}"/>
              </a:ext>
            </a:extLst>
          </p:cNvPr>
          <p:cNvSpPr txBox="1"/>
          <p:nvPr/>
        </p:nvSpPr>
        <p:spPr>
          <a:xfrm rot="16200000">
            <a:off x="6915015" y="2244124"/>
            <a:ext cx="1093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dynamic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C7AA10D-7489-4C84-93C8-9E293267FEBB}"/>
              </a:ext>
            </a:extLst>
          </p:cNvPr>
          <p:cNvSpPr txBox="1"/>
          <p:nvPr/>
        </p:nvSpPr>
        <p:spPr>
          <a:xfrm>
            <a:off x="8887586" y="6253027"/>
            <a:ext cx="255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time scale of variability 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B1CF116-C965-F33A-CF4A-9AFBD56D6E85}"/>
              </a:ext>
            </a:extLst>
          </p:cNvPr>
          <p:cNvCxnSpPr>
            <a:cxnSpLocks/>
          </p:cNvCxnSpPr>
          <p:nvPr/>
        </p:nvCxnSpPr>
        <p:spPr>
          <a:xfrm flipV="1">
            <a:off x="7193280" y="1859280"/>
            <a:ext cx="0" cy="4379288"/>
          </a:xfrm>
          <a:prstGeom prst="straightConnector1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16A847A-EE14-6BB4-1854-97A0FF4570FC}"/>
              </a:ext>
            </a:extLst>
          </p:cNvPr>
          <p:cNvCxnSpPr>
            <a:cxnSpLocks/>
          </p:cNvCxnSpPr>
          <p:nvPr/>
        </p:nvCxnSpPr>
        <p:spPr>
          <a:xfrm>
            <a:off x="7193280" y="6238568"/>
            <a:ext cx="4248522" cy="0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60995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4" grpId="0"/>
      <p:bldP spid="27" grpId="0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76954F12-077C-4259-AB37-00694E486C35}"/>
              </a:ext>
            </a:extLst>
          </p:cNvPr>
          <p:cNvSpPr/>
          <p:nvPr/>
        </p:nvSpPr>
        <p:spPr>
          <a:xfrm>
            <a:off x="8887586" y="1707468"/>
            <a:ext cx="3393314" cy="3144286"/>
          </a:xfrm>
          <a:prstGeom prst="rect">
            <a:avLst/>
          </a:prstGeom>
          <a:solidFill>
            <a:srgbClr val="BFBFBF">
              <a:alpha val="3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D15A17-1FD1-4533-BF34-EC0BC34C86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5561595" cy="4667250"/>
          </a:xfrm>
          <a:ln w="28575">
            <a:solidFill>
              <a:schemeClr val="bg1">
                <a:lumMod val="9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dirty="0"/>
              <a:t>Big Professional observatories:</a:t>
            </a:r>
          </a:p>
          <a:p>
            <a:pPr lvl="1"/>
            <a:r>
              <a:rPr lang="en-US" dirty="0"/>
              <a:t>Faint objects</a:t>
            </a:r>
          </a:p>
          <a:p>
            <a:pPr lvl="1"/>
            <a:r>
              <a:rPr lang="en-US" dirty="0"/>
              <a:t>Over-subscribed</a:t>
            </a:r>
          </a:p>
          <a:p>
            <a:r>
              <a:rPr lang="en-US" dirty="0"/>
              <a:t>Amateurs:</a:t>
            </a:r>
          </a:p>
          <a:p>
            <a:pPr lvl="1"/>
            <a:r>
              <a:rPr lang="en-US" dirty="0"/>
              <a:t>Can do “all night, every night for a long time” if we want</a:t>
            </a:r>
          </a:p>
          <a:p>
            <a:pPr lvl="1"/>
            <a:r>
              <a:rPr lang="en-US" dirty="0"/>
              <a:t> </a:t>
            </a:r>
            <a:r>
              <a:rPr lang="en-US" strike="sngStrike" dirty="0"/>
              <a:t>Looking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Measuring</a:t>
            </a:r>
            <a:endParaRPr lang="en-US" dirty="0"/>
          </a:p>
          <a:p>
            <a:pPr lvl="1"/>
            <a:r>
              <a:rPr lang="en-US" dirty="0"/>
              <a:t>Can collaborate for 24-hour surveillance of target</a:t>
            </a:r>
          </a:p>
          <a:p>
            <a:pPr lvl="1"/>
            <a:r>
              <a:rPr lang="en-US" dirty="0"/>
              <a:t>More of us …</a:t>
            </a:r>
          </a:p>
          <a:p>
            <a:pPr lvl="1"/>
            <a:r>
              <a:rPr lang="en-US" dirty="0"/>
              <a:t>Recruited &amp; organized:  AAVSO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441A15FE-B81B-4C04-BE50-6191364442EE}"/>
              </a:ext>
            </a:extLst>
          </p:cNvPr>
          <p:cNvSpPr/>
          <p:nvPr/>
        </p:nvSpPr>
        <p:spPr>
          <a:xfrm>
            <a:off x="7193280" y="1859280"/>
            <a:ext cx="4572000" cy="4379288"/>
          </a:xfrm>
          <a:custGeom>
            <a:avLst/>
            <a:gdLst>
              <a:gd name="connsiteX0" fmla="*/ 0 w 4572000"/>
              <a:gd name="connsiteY0" fmla="*/ 0 h 4343400"/>
              <a:gd name="connsiteX1" fmla="*/ 0 w 4572000"/>
              <a:gd name="connsiteY1" fmla="*/ 4343400 h 4343400"/>
              <a:gd name="connsiteX2" fmla="*/ 4572000 w 4572000"/>
              <a:gd name="connsiteY2" fmla="*/ 4343400 h 434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72000" h="4343400">
                <a:moveTo>
                  <a:pt x="0" y="0"/>
                </a:moveTo>
                <a:lnTo>
                  <a:pt x="0" y="4343400"/>
                </a:lnTo>
                <a:lnTo>
                  <a:pt x="4572000" y="4343400"/>
                </a:lnTo>
              </a:path>
            </a:pathLst>
          </a:custGeom>
          <a:noFill/>
          <a:ln w="28575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42FC55C-1DBB-49F2-AC46-30240E82042C}"/>
              </a:ext>
            </a:extLst>
          </p:cNvPr>
          <p:cNvCxnSpPr>
            <a:cxnSpLocks/>
            <a:stCxn id="5" idx="1"/>
          </p:cNvCxnSpPr>
          <p:nvPr/>
        </p:nvCxnSpPr>
        <p:spPr>
          <a:xfrm flipV="1">
            <a:off x="7193280" y="4457700"/>
            <a:ext cx="2171946" cy="1780868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ED6DD75-F467-4EC6-98AA-7BC4CE5EEC55}"/>
              </a:ext>
            </a:extLst>
          </p:cNvPr>
          <p:cNvSpPr txBox="1"/>
          <p:nvPr/>
        </p:nvSpPr>
        <p:spPr>
          <a:xfrm rot="19495730">
            <a:off x="8876079" y="4010965"/>
            <a:ext cx="975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Bright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8BB992-6E2A-48EC-93B3-1D431E175284}"/>
              </a:ext>
            </a:extLst>
          </p:cNvPr>
          <p:cNvSpPr txBox="1"/>
          <p:nvPr/>
        </p:nvSpPr>
        <p:spPr>
          <a:xfrm rot="19552987">
            <a:off x="7172010" y="5454717"/>
            <a:ext cx="975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Faint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0E718D-497A-4936-9949-A969ED4FF2FE}"/>
              </a:ext>
            </a:extLst>
          </p:cNvPr>
          <p:cNvSpPr txBox="1"/>
          <p:nvPr/>
        </p:nvSpPr>
        <p:spPr>
          <a:xfrm rot="16200000">
            <a:off x="6200809" y="2316546"/>
            <a:ext cx="1499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“Time series”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8F63F46-4A40-44CF-A07B-BEB2293D30D4}"/>
              </a:ext>
            </a:extLst>
          </p:cNvPr>
          <p:cNvSpPr txBox="1"/>
          <p:nvPr/>
        </p:nvSpPr>
        <p:spPr>
          <a:xfrm>
            <a:off x="10816886" y="4827916"/>
            <a:ext cx="1443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Days, hours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A68790C-A618-4B6A-A51D-6EF6FBB76192}"/>
              </a:ext>
            </a:extLst>
          </p:cNvPr>
          <p:cNvSpPr txBox="1"/>
          <p:nvPr/>
        </p:nvSpPr>
        <p:spPr>
          <a:xfrm>
            <a:off x="8948298" y="4788641"/>
            <a:ext cx="1653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Decades, years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64E83AD-FCA7-4C30-9255-0601EEF62FA1}"/>
              </a:ext>
            </a:extLst>
          </p:cNvPr>
          <p:cNvSpPr txBox="1"/>
          <p:nvPr/>
        </p:nvSpPr>
        <p:spPr>
          <a:xfrm>
            <a:off x="8389140" y="5581202"/>
            <a:ext cx="2277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Small # observations, repeated infrequently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6724F51-0B8A-46CA-919B-4F8C1D3125EC}"/>
              </a:ext>
            </a:extLst>
          </p:cNvPr>
          <p:cNvSpPr txBox="1"/>
          <p:nvPr/>
        </p:nvSpPr>
        <p:spPr>
          <a:xfrm rot="16200000">
            <a:off x="6786807" y="4995731"/>
            <a:ext cx="1093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invariant</a:t>
            </a: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6E44B461-0274-4CD7-B6B8-2DB1BE3FFA6F}"/>
              </a:ext>
            </a:extLst>
          </p:cNvPr>
          <p:cNvSpPr/>
          <p:nvPr/>
        </p:nvSpPr>
        <p:spPr>
          <a:xfrm>
            <a:off x="8903929" y="1673942"/>
            <a:ext cx="3288890" cy="3170903"/>
          </a:xfrm>
          <a:custGeom>
            <a:avLst/>
            <a:gdLst>
              <a:gd name="connsiteX0" fmla="*/ 0 w 3288890"/>
              <a:gd name="connsiteY0" fmla="*/ 0 h 3170903"/>
              <a:gd name="connsiteX1" fmla="*/ 0 w 3288890"/>
              <a:gd name="connsiteY1" fmla="*/ 3170903 h 3170903"/>
              <a:gd name="connsiteX2" fmla="*/ 3288890 w 3288890"/>
              <a:gd name="connsiteY2" fmla="*/ 3170903 h 3170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88890" h="3170903">
                <a:moveTo>
                  <a:pt x="0" y="0"/>
                </a:moveTo>
                <a:lnTo>
                  <a:pt x="0" y="3170903"/>
                </a:lnTo>
                <a:lnTo>
                  <a:pt x="3288890" y="3170903"/>
                </a:lnTo>
              </a:path>
            </a:pathLst>
          </a:custGeom>
          <a:noFill/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Cube 31">
            <a:extLst>
              <a:ext uri="{FF2B5EF4-FFF2-40B4-BE49-F238E27FC236}">
                <a16:creationId xmlns:a16="http://schemas.microsoft.com/office/drawing/2014/main" id="{9688FB8D-6730-4887-A689-04030D7B90A0}"/>
              </a:ext>
            </a:extLst>
          </p:cNvPr>
          <p:cNvSpPr/>
          <p:nvPr/>
        </p:nvSpPr>
        <p:spPr>
          <a:xfrm>
            <a:off x="7228966" y="4457700"/>
            <a:ext cx="1214767" cy="1719263"/>
          </a:xfrm>
          <a:prstGeom prst="cube">
            <a:avLst>
              <a:gd name="adj" fmla="val 17076"/>
            </a:avLst>
          </a:prstGeom>
          <a:solidFill>
            <a:srgbClr val="4472C4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65B5DB8-260A-4F83-99AB-5068846729B4}"/>
              </a:ext>
            </a:extLst>
          </p:cNvPr>
          <p:cNvSpPr/>
          <p:nvPr/>
        </p:nvSpPr>
        <p:spPr>
          <a:xfrm rot="20413273">
            <a:off x="9185110" y="2191819"/>
            <a:ext cx="3202428" cy="155901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6CEF71A-D59E-471F-91D6-72D76635FEA1}"/>
              </a:ext>
            </a:extLst>
          </p:cNvPr>
          <p:cNvSpPr/>
          <p:nvPr/>
        </p:nvSpPr>
        <p:spPr>
          <a:xfrm>
            <a:off x="10618746" y="1824615"/>
            <a:ext cx="1226322" cy="8763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6BB6647-C778-4703-AE40-C4EA7A4028CF}"/>
              </a:ext>
            </a:extLst>
          </p:cNvPr>
          <p:cNvSpPr txBox="1"/>
          <p:nvPr/>
        </p:nvSpPr>
        <p:spPr>
          <a:xfrm>
            <a:off x="10698863" y="1837227"/>
            <a:ext cx="1307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Asteroid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lightcurves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3A49EBB-FFA6-46B4-A259-D23DAC6B2006}"/>
              </a:ext>
            </a:extLst>
          </p:cNvPr>
          <p:cNvSpPr txBox="1"/>
          <p:nvPr/>
        </p:nvSpPr>
        <p:spPr>
          <a:xfrm>
            <a:off x="9947537" y="3015054"/>
            <a:ext cx="1173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Stellar variability</a:t>
            </a:r>
          </a:p>
        </p:txBody>
      </p:sp>
      <p:pic>
        <p:nvPicPr>
          <p:cNvPr id="34" name="Picture 33" descr="Logo&#10;&#10;Description automatically generated">
            <a:extLst>
              <a:ext uri="{FF2B5EF4-FFF2-40B4-BE49-F238E27FC236}">
                <a16:creationId xmlns:a16="http://schemas.microsoft.com/office/drawing/2014/main" id="{2083FD1D-3873-48E4-932B-F9BC47C95C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877" y="105082"/>
            <a:ext cx="1590115" cy="11925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F67FDD2-C3AF-4441-A703-C32AE1076A35}"/>
              </a:ext>
            </a:extLst>
          </p:cNvPr>
          <p:cNvSpPr txBox="1"/>
          <p:nvPr/>
        </p:nvSpPr>
        <p:spPr>
          <a:xfrm rot="19260000">
            <a:off x="8887659" y="4056556"/>
            <a:ext cx="790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Bright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3D555F7-D540-46B2-94C0-0CDC210997BC}"/>
              </a:ext>
            </a:extLst>
          </p:cNvPr>
          <p:cNvSpPr/>
          <p:nvPr/>
        </p:nvSpPr>
        <p:spPr>
          <a:xfrm>
            <a:off x="9565443" y="2346153"/>
            <a:ext cx="1338211" cy="69097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D83DCC8-3C40-461B-AEDF-6E023A3B53AC}"/>
              </a:ext>
            </a:extLst>
          </p:cNvPr>
          <p:cNvSpPr txBox="1"/>
          <p:nvPr/>
        </p:nvSpPr>
        <p:spPr>
          <a:xfrm>
            <a:off x="9823903" y="2365064"/>
            <a:ext cx="1037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Transient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Events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E42308B-0761-4DB9-B62E-94353E996687}"/>
              </a:ext>
            </a:extLst>
          </p:cNvPr>
          <p:cNvSpPr txBox="1"/>
          <p:nvPr/>
        </p:nvSpPr>
        <p:spPr>
          <a:xfrm rot="16200000">
            <a:off x="6915015" y="2244124"/>
            <a:ext cx="1093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dynamic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F29C3AB-B655-4588-8161-01DE818D6361}"/>
              </a:ext>
            </a:extLst>
          </p:cNvPr>
          <p:cNvSpPr/>
          <p:nvPr/>
        </p:nvSpPr>
        <p:spPr>
          <a:xfrm>
            <a:off x="8946623" y="3525636"/>
            <a:ext cx="1349477" cy="51626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1C1FF5B-EC6E-4B57-881C-0FF87BDB35AD}"/>
              </a:ext>
            </a:extLst>
          </p:cNvPr>
          <p:cNvSpPr txBox="1"/>
          <p:nvPr/>
        </p:nvSpPr>
        <p:spPr>
          <a:xfrm>
            <a:off x="9249887" y="3482444"/>
            <a:ext cx="975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Double stars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C7AA10D-7489-4C84-93C8-9E293267FEBB}"/>
              </a:ext>
            </a:extLst>
          </p:cNvPr>
          <p:cNvSpPr txBox="1"/>
          <p:nvPr/>
        </p:nvSpPr>
        <p:spPr>
          <a:xfrm>
            <a:off x="8887586" y="6253027"/>
            <a:ext cx="255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time scale of variability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094852-D61D-AF32-1C0C-D8E7B4022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2661" y="99078"/>
            <a:ext cx="4546343" cy="1192586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Partition the Cosmos </a:t>
            </a:r>
            <a:br>
              <a:rPr lang="en-US" b="1" dirty="0"/>
            </a:br>
            <a:r>
              <a:rPr lang="en-US" b="1" dirty="0"/>
              <a:t>along three axes …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9207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8" grpId="0"/>
      <p:bldP spid="11" grpId="0"/>
      <p:bldP spid="12" grpId="0"/>
      <p:bldP spid="13" grpId="0"/>
      <p:bldP spid="25" grpId="0"/>
      <p:bldP spid="31" grpId="0" animBg="1"/>
      <p:bldP spid="32" grpId="0" animBg="1"/>
      <p:bldP spid="22" grpId="0" animBg="1"/>
      <p:bldP spid="20" grpId="0" animBg="1"/>
      <p:bldP spid="21" grpId="0"/>
      <p:bldP spid="23" grpId="0"/>
      <p:bldP spid="24" grpId="0" animBg="1"/>
      <p:bldP spid="26" grpId="0"/>
      <p:bldP spid="15" grpId="0" animBg="1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D01F23C-10F2-967C-A8FF-DDF1A7EB3DD0}"/>
              </a:ext>
            </a:extLst>
          </p:cNvPr>
          <p:cNvSpPr/>
          <p:nvPr/>
        </p:nvSpPr>
        <p:spPr>
          <a:xfrm rot="16200000">
            <a:off x="8217914" y="2875182"/>
            <a:ext cx="4206560" cy="2057401"/>
          </a:xfrm>
          <a:prstGeom prst="roundRect">
            <a:avLst/>
          </a:prstGeom>
          <a:gradFill flip="none" rotWithShape="1">
            <a:gsLst>
              <a:gs pos="65000">
                <a:schemeClr val="accent4">
                  <a:lumMod val="40000"/>
                  <a:lumOff val="60000"/>
                </a:schemeClr>
              </a:gs>
              <a:gs pos="31000">
                <a:schemeClr val="accent6">
                  <a:lumMod val="60000"/>
                  <a:lumOff val="40000"/>
                </a:schemeClr>
              </a:gs>
              <a:gs pos="2000">
                <a:srgbClr val="0070C0"/>
              </a:gs>
              <a:gs pos="87000">
                <a:srgbClr val="FF505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EC64BB-2A9C-92A4-3C07-57EEC0624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356" y="365126"/>
            <a:ext cx="11059064" cy="104627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Backyard Astronomers Realm</a:t>
            </a:r>
            <a:br>
              <a:rPr lang="en-US" dirty="0"/>
            </a:br>
            <a:r>
              <a:rPr lang="en-US" dirty="0"/>
              <a:t>………………………………………</a:t>
            </a:r>
            <a:endParaRPr lang="en-US" b="1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E96CF80-E31F-22D0-0D3C-F74DF8D1692C}"/>
              </a:ext>
            </a:extLst>
          </p:cNvPr>
          <p:cNvSpPr/>
          <p:nvPr/>
        </p:nvSpPr>
        <p:spPr>
          <a:xfrm>
            <a:off x="1027981" y="2294627"/>
            <a:ext cx="6822057" cy="3733800"/>
          </a:xfrm>
          <a:custGeom>
            <a:avLst/>
            <a:gdLst>
              <a:gd name="connsiteX0" fmla="*/ 0 w 6156960"/>
              <a:gd name="connsiteY0" fmla="*/ 0 h 4541520"/>
              <a:gd name="connsiteX1" fmla="*/ 15240 w 6156960"/>
              <a:gd name="connsiteY1" fmla="*/ 4541520 h 4541520"/>
              <a:gd name="connsiteX2" fmla="*/ 6156960 w 6156960"/>
              <a:gd name="connsiteY2" fmla="*/ 4541520 h 454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56960" h="4541520">
                <a:moveTo>
                  <a:pt x="0" y="0"/>
                </a:moveTo>
                <a:lnTo>
                  <a:pt x="15240" y="4541520"/>
                </a:lnTo>
                <a:lnTo>
                  <a:pt x="6156960" y="4541520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600750-2184-80E8-18C8-9C399C9BF33A}"/>
              </a:ext>
            </a:extLst>
          </p:cNvPr>
          <p:cNvSpPr txBox="1"/>
          <p:nvPr/>
        </p:nvSpPr>
        <p:spPr>
          <a:xfrm>
            <a:off x="6469811" y="5584125"/>
            <a:ext cx="105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 mag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D88908F-C2A1-3BE0-DBC3-116808B4888C}"/>
              </a:ext>
            </a:extLst>
          </p:cNvPr>
          <p:cNvSpPr txBox="1"/>
          <p:nvPr/>
        </p:nvSpPr>
        <p:spPr>
          <a:xfrm>
            <a:off x="1031575" y="6033992"/>
            <a:ext cx="7079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		5		10		15	17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A147214-7058-71AE-376A-D9AC453D4398}"/>
              </a:ext>
            </a:extLst>
          </p:cNvPr>
          <p:cNvSpPr/>
          <p:nvPr/>
        </p:nvSpPr>
        <p:spPr>
          <a:xfrm>
            <a:off x="1191855" y="2710163"/>
            <a:ext cx="6658184" cy="516574"/>
          </a:xfrm>
          <a:prstGeom prst="roundRect">
            <a:avLst/>
          </a:prstGeom>
          <a:gradFill flip="none" rotWithShape="1">
            <a:gsLst>
              <a:gs pos="79000">
                <a:schemeClr val="bg1"/>
              </a:gs>
              <a:gs pos="93000">
                <a:schemeClr val="tx1">
                  <a:lumMod val="50000"/>
                  <a:lumOff val="50000"/>
                </a:schemeClr>
              </a:gs>
            </a:gsLst>
            <a:lin ang="0" scaled="1"/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567FE12E-FAAC-406C-8CA9-B33751B0C625}"/>
              </a:ext>
            </a:extLst>
          </p:cNvPr>
          <p:cNvSpPr/>
          <p:nvPr/>
        </p:nvSpPr>
        <p:spPr>
          <a:xfrm>
            <a:off x="1191854" y="4127568"/>
            <a:ext cx="5743785" cy="516574"/>
          </a:xfrm>
          <a:prstGeom prst="roundRect">
            <a:avLst/>
          </a:prstGeom>
          <a:gradFill flip="none" rotWithShape="1">
            <a:gsLst>
              <a:gs pos="79000">
                <a:schemeClr val="bg1"/>
              </a:gs>
              <a:gs pos="93000">
                <a:schemeClr val="tx1">
                  <a:lumMod val="50000"/>
                  <a:lumOff val="50000"/>
                </a:schemeClr>
              </a:gs>
            </a:gsLst>
            <a:lin ang="0" scaled="1"/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756ABCB-4177-7353-FEFA-0D83E369FE9C}"/>
              </a:ext>
            </a:extLst>
          </p:cNvPr>
          <p:cNvSpPr/>
          <p:nvPr/>
        </p:nvSpPr>
        <p:spPr>
          <a:xfrm>
            <a:off x="1191855" y="4864116"/>
            <a:ext cx="3121353" cy="516574"/>
          </a:xfrm>
          <a:prstGeom prst="roundRect">
            <a:avLst/>
          </a:prstGeom>
          <a:gradFill flip="none" rotWithShape="1">
            <a:gsLst>
              <a:gs pos="79000">
                <a:schemeClr val="bg1"/>
              </a:gs>
              <a:gs pos="93000">
                <a:schemeClr val="tx1">
                  <a:lumMod val="50000"/>
                  <a:lumOff val="50000"/>
                </a:schemeClr>
              </a:gs>
            </a:gsLst>
            <a:lin ang="0" scaled="1"/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AB1ADC7-DCC4-BB14-3DA1-BF3F1DC81738}"/>
              </a:ext>
            </a:extLst>
          </p:cNvPr>
          <p:cNvSpPr txBox="1"/>
          <p:nvPr/>
        </p:nvSpPr>
        <p:spPr>
          <a:xfrm>
            <a:off x="1207698" y="2721120"/>
            <a:ext cx="4872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Photometry:  </a:t>
            </a:r>
            <a:r>
              <a:rPr lang="en-US" sz="2800" dirty="0" err="1"/>
              <a:t>Vmag</a:t>
            </a:r>
            <a:r>
              <a:rPr lang="en-US" sz="2800" dirty="0"/>
              <a:t>≈ 0 – 17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B703FB1-9A1F-42C8-5DB1-50AD78444E15}"/>
              </a:ext>
            </a:extLst>
          </p:cNvPr>
          <p:cNvSpPr txBox="1"/>
          <p:nvPr/>
        </p:nvSpPr>
        <p:spPr>
          <a:xfrm>
            <a:off x="1207698" y="4157009"/>
            <a:ext cx="5262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Low Res (R≈ 130-1500):  </a:t>
            </a:r>
            <a:r>
              <a:rPr lang="en-US" sz="2400" dirty="0" err="1"/>
              <a:t>Vmag</a:t>
            </a:r>
            <a:r>
              <a:rPr lang="en-US" sz="2400" dirty="0"/>
              <a:t>≈    0 – 16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FF12987-B6B2-0365-0AF0-73DF36119ECB}"/>
              </a:ext>
            </a:extLst>
          </p:cNvPr>
          <p:cNvSpPr txBox="1"/>
          <p:nvPr/>
        </p:nvSpPr>
        <p:spPr>
          <a:xfrm>
            <a:off x="1207698" y="4883301"/>
            <a:ext cx="5867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Higher Res (R≈ 5000 – 20,000):  </a:t>
            </a:r>
            <a:r>
              <a:rPr lang="en-US" sz="2400" dirty="0" err="1"/>
              <a:t>Vmag</a:t>
            </a:r>
            <a:r>
              <a:rPr lang="en-US" sz="2400" dirty="0"/>
              <a:t>≈ 0 </a:t>
            </a:r>
            <a:r>
              <a:rPr lang="en-US" sz="2400"/>
              <a:t>– 10</a:t>
            </a:r>
            <a:endParaRPr lang="en-US" sz="24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7B715A0-EC84-8032-C8C8-295FD68F180F}"/>
              </a:ext>
            </a:extLst>
          </p:cNvPr>
          <p:cNvSpPr txBox="1"/>
          <p:nvPr/>
        </p:nvSpPr>
        <p:spPr>
          <a:xfrm>
            <a:off x="1207698" y="3380663"/>
            <a:ext cx="26429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Spectroscopy: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8146307-B49C-1CAE-AF89-1C0C2E2BDF56}"/>
              </a:ext>
            </a:extLst>
          </p:cNvPr>
          <p:cNvSpPr txBox="1"/>
          <p:nvPr/>
        </p:nvSpPr>
        <p:spPr>
          <a:xfrm rot="16200000">
            <a:off x="8469176" y="3372400"/>
            <a:ext cx="2279613" cy="40011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B- V- R-band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32FE1D6-6A36-A851-07E8-B0AEF5D94938}"/>
              </a:ext>
            </a:extLst>
          </p:cNvPr>
          <p:cNvSpPr txBox="1"/>
          <p:nvPr/>
        </p:nvSpPr>
        <p:spPr>
          <a:xfrm rot="16200000">
            <a:off x="7718371" y="3457607"/>
            <a:ext cx="2516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Wavelength (</a:t>
            </a:r>
            <a:r>
              <a:rPr lang="el-GR" dirty="0"/>
              <a:t>λ</a:t>
            </a:r>
            <a:r>
              <a:rPr lang="en-US" dirty="0"/>
              <a:t>), </a:t>
            </a:r>
            <a:r>
              <a:rPr lang="en-US" dirty="0">
                <a:sym typeface="Wingdings" panose="05000000000000000000" pitchFamily="2" charset="2"/>
              </a:rPr>
              <a:t>Å</a:t>
            </a:r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321F8C6-21E6-0C13-91C3-F09D4D444E3F}"/>
              </a:ext>
            </a:extLst>
          </p:cNvPr>
          <p:cNvSpPr txBox="1"/>
          <p:nvPr/>
        </p:nvSpPr>
        <p:spPr>
          <a:xfrm>
            <a:off x="8532087" y="5532697"/>
            <a:ext cx="889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3500 Å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67C1713-9577-D352-2EB7-F1D3A5706E5C}"/>
              </a:ext>
            </a:extLst>
          </p:cNvPr>
          <p:cNvSpPr txBox="1"/>
          <p:nvPr/>
        </p:nvSpPr>
        <p:spPr>
          <a:xfrm>
            <a:off x="8508352" y="2582888"/>
            <a:ext cx="889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7000 Å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FAD0823-52D8-1A00-1C27-C1E486F58E32}"/>
              </a:ext>
            </a:extLst>
          </p:cNvPr>
          <p:cNvSpPr txBox="1"/>
          <p:nvPr/>
        </p:nvSpPr>
        <p:spPr>
          <a:xfrm>
            <a:off x="8323177" y="1721905"/>
            <a:ext cx="1098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10,000 Å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F9377E1-94A7-1A11-33A7-482BCEDFA608}"/>
              </a:ext>
            </a:extLst>
          </p:cNvPr>
          <p:cNvSpPr txBox="1"/>
          <p:nvPr/>
        </p:nvSpPr>
        <p:spPr>
          <a:xfrm rot="16200000">
            <a:off x="8681397" y="3422416"/>
            <a:ext cx="2981477" cy="40011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   U- B- V- R- I- band     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92E80C9-7156-86CA-CC15-28279C0E7AF9}"/>
              </a:ext>
            </a:extLst>
          </p:cNvPr>
          <p:cNvSpPr txBox="1"/>
          <p:nvPr/>
        </p:nvSpPr>
        <p:spPr>
          <a:xfrm rot="16200000">
            <a:off x="9370305" y="3431609"/>
            <a:ext cx="2981477" cy="40011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Spectroscopy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D96876E-7746-B30C-17F2-11A27FCD2B1A}"/>
              </a:ext>
            </a:extLst>
          </p:cNvPr>
          <p:cNvSpPr txBox="1"/>
          <p:nvPr/>
        </p:nvSpPr>
        <p:spPr>
          <a:xfrm>
            <a:off x="1207698" y="858766"/>
            <a:ext cx="15872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Bright</a:t>
            </a:r>
            <a:endParaRPr lang="en-US" sz="40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1766463-5486-BB93-4DA6-8F954FD8B801}"/>
              </a:ext>
            </a:extLst>
          </p:cNvPr>
          <p:cNvSpPr txBox="1"/>
          <p:nvPr/>
        </p:nvSpPr>
        <p:spPr>
          <a:xfrm>
            <a:off x="9292494" y="819418"/>
            <a:ext cx="2057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Optical</a:t>
            </a:r>
            <a:endParaRPr lang="en-US" sz="4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181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6" grpId="0" animBg="1"/>
      <p:bldP spid="27" grpId="0"/>
      <p:bldP spid="28" grpId="0"/>
      <p:bldP spid="29" grpId="0"/>
      <p:bldP spid="31" grpId="0" animBg="1"/>
      <p:bldP spid="32" grpId="0" animBg="1"/>
      <p:bldP spid="3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9CEAC-AE49-70F1-8DBB-81ECD8863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4445D1-ECF2-C45F-D90A-A2CE894746B7}"/>
              </a:ext>
            </a:extLst>
          </p:cNvPr>
          <p:cNvSpPr txBox="1"/>
          <p:nvPr/>
        </p:nvSpPr>
        <p:spPr>
          <a:xfrm>
            <a:off x="1219200" y="1690688"/>
            <a:ext cx="101346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The unresolved questions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The results that need replication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Observations that haven’t yet been done (limited telescope time)</a:t>
            </a:r>
          </a:p>
        </p:txBody>
      </p:sp>
    </p:spTree>
    <p:extLst>
      <p:ext uri="{BB962C8B-B14F-4D97-AF65-F5344CB8AC3E}">
        <p14:creationId xmlns:p14="http://schemas.microsoft.com/office/powerpoint/2010/main" val="1132450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telescope in a dome&#10;&#10;Description automatically generated with low confidence">
            <a:extLst>
              <a:ext uri="{FF2B5EF4-FFF2-40B4-BE49-F238E27FC236}">
                <a16:creationId xmlns:a16="http://schemas.microsoft.com/office/drawing/2014/main" id="{653274F2-DA5D-B158-5B8D-8DBEBFAAFB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2134" cy="6858000"/>
          </a:xfrm>
          <a:prstGeom prst="rect">
            <a:avLst/>
          </a:prstGeom>
        </p:spPr>
      </p:pic>
      <p:pic>
        <p:nvPicPr>
          <p:cNvPr id="8" name="Picture 7" descr="A close-up of a machine&#10;&#10;Description automatically generated with medium confidence">
            <a:extLst>
              <a:ext uri="{FF2B5EF4-FFF2-40B4-BE49-F238E27FC236}">
                <a16:creationId xmlns:a16="http://schemas.microsoft.com/office/drawing/2014/main" id="{2DD2F07D-7DC3-A1CD-CAA2-D876F513E7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9" r="17712"/>
          <a:stretch/>
        </p:blipFill>
        <p:spPr>
          <a:xfrm>
            <a:off x="7885903" y="0"/>
            <a:ext cx="4292556" cy="378433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3D76AC5-53A6-9037-9C2B-71CFABCE3F6F}"/>
              </a:ext>
            </a:extLst>
          </p:cNvPr>
          <p:cNvSpPr txBox="1"/>
          <p:nvPr/>
        </p:nvSpPr>
        <p:spPr>
          <a:xfrm>
            <a:off x="9033767" y="3784330"/>
            <a:ext cx="3156379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16-inch F/8 RC ‘scope</a:t>
            </a:r>
          </a:p>
          <a:p>
            <a:r>
              <a:rPr lang="en-US" sz="2400" dirty="0"/>
              <a:t>UVEX spectrograph</a:t>
            </a:r>
          </a:p>
          <a:p>
            <a:r>
              <a:rPr lang="en-US" sz="2400" dirty="0"/>
              <a:t>ST-8XE CCD photometry</a:t>
            </a:r>
          </a:p>
        </p:txBody>
      </p:sp>
    </p:spTree>
    <p:extLst>
      <p:ext uri="{BB962C8B-B14F-4D97-AF65-F5344CB8AC3E}">
        <p14:creationId xmlns:p14="http://schemas.microsoft.com/office/powerpoint/2010/main" val="849289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3606BA4-F1F2-9E2F-0147-252D019C09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225" t="24652" r="42324" b="14554"/>
          <a:stretch/>
        </p:blipFill>
        <p:spPr>
          <a:xfrm rot="16260000">
            <a:off x="3921893" y="1142998"/>
            <a:ext cx="3377210" cy="4924699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E0CB764F-0B7E-C3FC-C70B-E9167F8F7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5035"/>
          </a:xfrm>
        </p:spPr>
        <p:txBody>
          <a:bodyPr>
            <a:normAutofit/>
          </a:bodyPr>
          <a:lstStyle/>
          <a:p>
            <a:r>
              <a:rPr lang="en-US" sz="4000" dirty="0"/>
              <a:t>M51 image from HST ACS/WFC (2005 pre-event)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334E7F-5955-FD9B-2904-357ADE407369}"/>
              </a:ext>
            </a:extLst>
          </p:cNvPr>
          <p:cNvSpPr txBox="1"/>
          <p:nvPr/>
        </p:nvSpPr>
        <p:spPr>
          <a:xfrm>
            <a:off x="838200" y="1035825"/>
            <a:ext cx="87529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In 2019, something happened …</a:t>
            </a:r>
            <a:endParaRPr lang="en-US" sz="4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6861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41320" y="-868680"/>
            <a:ext cx="6309361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168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F447C5F-2FB5-E75F-EEB7-27737591D4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106" t="23286" r="7993" b="33883"/>
          <a:stretch/>
        </p:blipFill>
        <p:spPr>
          <a:xfrm>
            <a:off x="201769" y="808926"/>
            <a:ext cx="11788462" cy="424523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86DF919-3EC6-F0E7-F393-9D533A365150}"/>
              </a:ext>
            </a:extLst>
          </p:cNvPr>
          <p:cNvSpPr/>
          <p:nvPr/>
        </p:nvSpPr>
        <p:spPr>
          <a:xfrm>
            <a:off x="2395471" y="3480055"/>
            <a:ext cx="1687132" cy="347729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5958A1E-4AC1-AEE2-A505-8BA118B5BAA1}"/>
              </a:ext>
            </a:extLst>
          </p:cNvPr>
          <p:cNvSpPr/>
          <p:nvPr/>
        </p:nvSpPr>
        <p:spPr>
          <a:xfrm>
            <a:off x="6503831" y="3750510"/>
            <a:ext cx="1390918" cy="347729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989DF7E-F264-DDC8-43F8-CEBE80CDE316}"/>
              </a:ext>
            </a:extLst>
          </p:cNvPr>
          <p:cNvSpPr/>
          <p:nvPr/>
        </p:nvSpPr>
        <p:spPr>
          <a:xfrm>
            <a:off x="10159285" y="4305845"/>
            <a:ext cx="1302912" cy="347729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3609047-A69B-C375-B061-1741BA54BAA0}"/>
              </a:ext>
            </a:extLst>
          </p:cNvPr>
          <p:cNvSpPr/>
          <p:nvPr/>
        </p:nvSpPr>
        <p:spPr>
          <a:xfrm>
            <a:off x="4807254" y="4782632"/>
            <a:ext cx="1532586" cy="347729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077A2C1-4777-F79C-6A83-1EB427617843}"/>
              </a:ext>
            </a:extLst>
          </p:cNvPr>
          <p:cNvSpPr/>
          <p:nvPr/>
        </p:nvSpPr>
        <p:spPr>
          <a:xfrm>
            <a:off x="10517747" y="2691478"/>
            <a:ext cx="1111876" cy="347729"/>
          </a:xfrm>
          <a:prstGeom prst="round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AD643F6D-CA38-06DC-0C46-5BD068AB5F5E}"/>
              </a:ext>
            </a:extLst>
          </p:cNvPr>
          <p:cNvSpPr/>
          <p:nvPr/>
        </p:nvSpPr>
        <p:spPr>
          <a:xfrm>
            <a:off x="7894320" y="3002280"/>
            <a:ext cx="2667000" cy="731520"/>
          </a:xfrm>
          <a:custGeom>
            <a:avLst/>
            <a:gdLst>
              <a:gd name="connsiteX0" fmla="*/ 2667000 w 2667000"/>
              <a:gd name="connsiteY0" fmla="*/ 0 h 731520"/>
              <a:gd name="connsiteX1" fmla="*/ 868680 w 2667000"/>
              <a:gd name="connsiteY1" fmla="*/ 274320 h 731520"/>
              <a:gd name="connsiteX2" fmla="*/ 0 w 2667000"/>
              <a:gd name="connsiteY2" fmla="*/ 731520 h 73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67000" h="731520">
                <a:moveTo>
                  <a:pt x="2667000" y="0"/>
                </a:moveTo>
                <a:cubicBezTo>
                  <a:pt x="1990090" y="76200"/>
                  <a:pt x="1313180" y="152400"/>
                  <a:pt x="868680" y="274320"/>
                </a:cubicBezTo>
                <a:cubicBezTo>
                  <a:pt x="424180" y="396240"/>
                  <a:pt x="212090" y="563880"/>
                  <a:pt x="0" y="731520"/>
                </a:cubicBezTo>
              </a:path>
            </a:pathLst>
          </a:custGeom>
          <a:noFill/>
          <a:ln w="57150"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CDED7D9-6EB9-1E7C-98B6-4EF002AF85B4}"/>
              </a:ext>
            </a:extLst>
          </p:cNvPr>
          <p:cNvSpPr/>
          <p:nvPr/>
        </p:nvSpPr>
        <p:spPr>
          <a:xfrm>
            <a:off x="4130040" y="3397723"/>
            <a:ext cx="2346960" cy="336077"/>
          </a:xfrm>
          <a:custGeom>
            <a:avLst/>
            <a:gdLst>
              <a:gd name="connsiteX0" fmla="*/ 2346960 w 2346960"/>
              <a:gd name="connsiteY0" fmla="*/ 336077 h 336077"/>
              <a:gd name="connsiteX1" fmla="*/ 1203960 w 2346960"/>
              <a:gd name="connsiteY1" fmla="*/ 16037 h 336077"/>
              <a:gd name="connsiteX2" fmla="*/ 0 w 2346960"/>
              <a:gd name="connsiteY2" fmla="*/ 76997 h 336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46960" h="336077">
                <a:moveTo>
                  <a:pt x="2346960" y="336077"/>
                </a:moveTo>
                <a:cubicBezTo>
                  <a:pt x="1971040" y="197647"/>
                  <a:pt x="1595120" y="59217"/>
                  <a:pt x="1203960" y="16037"/>
                </a:cubicBezTo>
                <a:cubicBezTo>
                  <a:pt x="812800" y="-27143"/>
                  <a:pt x="406400" y="24927"/>
                  <a:pt x="0" y="76997"/>
                </a:cubicBezTo>
              </a:path>
            </a:pathLst>
          </a:custGeom>
          <a:noFill/>
          <a:ln w="571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B9D1974-6658-CC48-F1A4-F0F1A58DB1BE}"/>
              </a:ext>
            </a:extLst>
          </p:cNvPr>
          <p:cNvSpPr/>
          <p:nvPr/>
        </p:nvSpPr>
        <p:spPr>
          <a:xfrm>
            <a:off x="4130040" y="3886200"/>
            <a:ext cx="6004560" cy="674950"/>
          </a:xfrm>
          <a:custGeom>
            <a:avLst/>
            <a:gdLst>
              <a:gd name="connsiteX0" fmla="*/ 0 w 6004560"/>
              <a:gd name="connsiteY0" fmla="*/ 0 h 674950"/>
              <a:gd name="connsiteX1" fmla="*/ 3048000 w 6004560"/>
              <a:gd name="connsiteY1" fmla="*/ 640080 h 674950"/>
              <a:gd name="connsiteX2" fmla="*/ 6004560 w 6004560"/>
              <a:gd name="connsiteY2" fmla="*/ 533400 h 67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04560" h="674950">
                <a:moveTo>
                  <a:pt x="0" y="0"/>
                </a:moveTo>
                <a:cubicBezTo>
                  <a:pt x="1023620" y="275590"/>
                  <a:pt x="2047240" y="551180"/>
                  <a:pt x="3048000" y="640080"/>
                </a:cubicBezTo>
                <a:cubicBezTo>
                  <a:pt x="4048760" y="728980"/>
                  <a:pt x="5026660" y="631190"/>
                  <a:pt x="6004560" y="533400"/>
                </a:cubicBezTo>
              </a:path>
            </a:pathLst>
          </a:custGeom>
          <a:noFill/>
          <a:ln w="571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5E14E96-A826-F9FF-3DA2-62F712ACADEA}"/>
              </a:ext>
            </a:extLst>
          </p:cNvPr>
          <p:cNvSpPr/>
          <p:nvPr/>
        </p:nvSpPr>
        <p:spPr>
          <a:xfrm>
            <a:off x="6385560" y="4693920"/>
            <a:ext cx="3779520" cy="345788"/>
          </a:xfrm>
          <a:custGeom>
            <a:avLst/>
            <a:gdLst>
              <a:gd name="connsiteX0" fmla="*/ 3779520 w 3779520"/>
              <a:gd name="connsiteY0" fmla="*/ 0 h 345788"/>
              <a:gd name="connsiteX1" fmla="*/ 2011680 w 3779520"/>
              <a:gd name="connsiteY1" fmla="*/ 335280 h 345788"/>
              <a:gd name="connsiteX2" fmla="*/ 0 w 3779520"/>
              <a:gd name="connsiteY2" fmla="*/ 228600 h 345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79520" h="345788">
                <a:moveTo>
                  <a:pt x="3779520" y="0"/>
                </a:moveTo>
                <a:cubicBezTo>
                  <a:pt x="3210560" y="148590"/>
                  <a:pt x="2641600" y="297180"/>
                  <a:pt x="2011680" y="335280"/>
                </a:cubicBezTo>
                <a:cubicBezTo>
                  <a:pt x="1381760" y="373380"/>
                  <a:pt x="690880" y="300990"/>
                  <a:pt x="0" y="228600"/>
                </a:cubicBezTo>
              </a:path>
            </a:pathLst>
          </a:custGeom>
          <a:noFill/>
          <a:ln w="571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5A02F81-9CF4-B36E-0841-84615F89E758}"/>
              </a:ext>
            </a:extLst>
          </p:cNvPr>
          <p:cNvSpPr/>
          <p:nvPr/>
        </p:nvSpPr>
        <p:spPr>
          <a:xfrm>
            <a:off x="524814" y="4003836"/>
            <a:ext cx="1532586" cy="347729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E07872EC-67D1-F921-D5AD-8BE921E0B629}"/>
              </a:ext>
            </a:extLst>
          </p:cNvPr>
          <p:cNvSpPr/>
          <p:nvPr/>
        </p:nvSpPr>
        <p:spPr>
          <a:xfrm>
            <a:off x="2103120" y="4175760"/>
            <a:ext cx="8046720" cy="644791"/>
          </a:xfrm>
          <a:custGeom>
            <a:avLst/>
            <a:gdLst>
              <a:gd name="connsiteX0" fmla="*/ 8046720 w 8046720"/>
              <a:gd name="connsiteY0" fmla="*/ 518160 h 644791"/>
              <a:gd name="connsiteX1" fmla="*/ 4968240 w 8046720"/>
              <a:gd name="connsiteY1" fmla="*/ 609600 h 644791"/>
              <a:gd name="connsiteX2" fmla="*/ 0 w 8046720"/>
              <a:gd name="connsiteY2" fmla="*/ 0 h 64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46720" h="644791">
                <a:moveTo>
                  <a:pt x="8046720" y="518160"/>
                </a:moveTo>
                <a:cubicBezTo>
                  <a:pt x="7178040" y="607060"/>
                  <a:pt x="6309360" y="695960"/>
                  <a:pt x="4968240" y="609600"/>
                </a:cubicBezTo>
                <a:cubicBezTo>
                  <a:pt x="3627120" y="523240"/>
                  <a:pt x="1813560" y="261620"/>
                  <a:pt x="0" y="0"/>
                </a:cubicBezTo>
              </a:path>
            </a:pathLst>
          </a:custGeom>
          <a:noFill/>
          <a:ln w="571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3370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7" grpId="0" animBg="1"/>
      <p:bldP spid="14" grpId="0" animBg="1"/>
      <p:bldP spid="15" grpId="0" animBg="1"/>
      <p:bldP spid="16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0807F-D8BC-51FE-E81B-9D8C3273E0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8557" y="1690688"/>
            <a:ext cx="5181600" cy="4351338"/>
          </a:xfrm>
        </p:spPr>
        <p:txBody>
          <a:bodyPr/>
          <a:lstStyle/>
          <a:p>
            <a:r>
              <a:rPr lang="en-US" dirty="0"/>
              <a:t>Almost all of the V- and R-band photometry, and some of the g-band, came from amateur astronomers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3B438E-3072-4BC8-952D-61D2E7D5EC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373" t="24652" r="31233" b="16056"/>
          <a:stretch/>
        </p:blipFill>
        <p:spPr>
          <a:xfrm>
            <a:off x="5636652" y="646321"/>
            <a:ext cx="6555348" cy="5846554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6F3F106-410C-B85C-8C79-16673A1B0C0D}"/>
              </a:ext>
            </a:extLst>
          </p:cNvPr>
          <p:cNvSpPr/>
          <p:nvPr/>
        </p:nvSpPr>
        <p:spPr>
          <a:xfrm>
            <a:off x="6399726" y="854041"/>
            <a:ext cx="941231" cy="665666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EFC4BF5-B008-9794-7143-F182EDA0F7CB}"/>
              </a:ext>
            </a:extLst>
          </p:cNvPr>
          <p:cNvCxnSpPr>
            <a:cxnSpLocks/>
          </p:cNvCxnSpPr>
          <p:nvPr/>
        </p:nvCxnSpPr>
        <p:spPr>
          <a:xfrm>
            <a:off x="7237927" y="1506828"/>
            <a:ext cx="798490" cy="160985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6F9E1F1-F197-016C-472C-56A2D5C57B48}"/>
              </a:ext>
            </a:extLst>
          </p:cNvPr>
          <p:cNvCxnSpPr>
            <a:cxnSpLocks/>
          </p:cNvCxnSpPr>
          <p:nvPr/>
        </p:nvCxnSpPr>
        <p:spPr>
          <a:xfrm>
            <a:off x="7237927" y="1519707"/>
            <a:ext cx="709411" cy="198856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A719573-A82E-1BD7-A363-7297ED8BE960}"/>
              </a:ext>
            </a:extLst>
          </p:cNvPr>
          <p:cNvSpPr/>
          <p:nvPr/>
        </p:nvSpPr>
        <p:spPr>
          <a:xfrm>
            <a:off x="6439437" y="1722577"/>
            <a:ext cx="798490" cy="36748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B1D4F66-8DCC-61D7-98B0-977E852CCE16}"/>
              </a:ext>
            </a:extLst>
          </p:cNvPr>
          <p:cNvCxnSpPr>
            <a:cxnSpLocks/>
          </p:cNvCxnSpPr>
          <p:nvPr/>
        </p:nvCxnSpPr>
        <p:spPr>
          <a:xfrm>
            <a:off x="7282466" y="2033022"/>
            <a:ext cx="753951" cy="183333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1DA680F-181B-FF98-DA79-20FB5C691E46}"/>
              </a:ext>
            </a:extLst>
          </p:cNvPr>
          <p:cNvSpPr txBox="1"/>
          <p:nvPr/>
        </p:nvSpPr>
        <p:spPr>
          <a:xfrm>
            <a:off x="609600" y="3866357"/>
            <a:ext cx="4724400" cy="138499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Quick Response, adaptable</a:t>
            </a:r>
          </a:p>
          <a:p>
            <a:r>
              <a:rPr lang="en-US" sz="2800" dirty="0"/>
              <a:t>Nightly cadence</a:t>
            </a:r>
          </a:p>
          <a:p>
            <a:r>
              <a:rPr lang="en-US" sz="2800" dirty="0"/>
              <a:t>Geographic diversity (weather)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8316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F37378B-779F-7E88-F3AD-E1980C5CA1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" y="61950"/>
            <a:ext cx="11761315" cy="661574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D2272-911C-A756-EAD8-F6852EA4CB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3880" y="1993863"/>
            <a:ext cx="6659880" cy="1603375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Random events = Lots of telescope time</a:t>
            </a:r>
          </a:p>
          <a:p>
            <a:r>
              <a:rPr lang="en-US" sz="2400" dirty="0">
                <a:solidFill>
                  <a:srgbClr val="FFFF00"/>
                </a:solidFill>
              </a:rPr>
              <a:t>Continuous time-series for 4-8 hours</a:t>
            </a:r>
          </a:p>
          <a:p>
            <a:r>
              <a:rPr lang="en-US" sz="2400" dirty="0">
                <a:solidFill>
                  <a:srgbClr val="FFFF00"/>
                </a:solidFill>
              </a:rPr>
              <a:t>Uncertain odds of success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0AC7DBC-7B87-A172-BA81-C8AB6D03BE62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509016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FFFF00"/>
                </a:solidFill>
              </a:rPr>
              <a:t>Stellar Flares: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Spectro-Photometry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E9AF7A-428E-8A6A-30C8-85AFB714CE0D}"/>
              </a:ext>
            </a:extLst>
          </p:cNvPr>
          <p:cNvSpPr txBox="1"/>
          <p:nvPr/>
        </p:nvSpPr>
        <p:spPr>
          <a:xfrm>
            <a:off x="3651281" y="5938177"/>
            <a:ext cx="271903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FFFF00"/>
                </a:solidFill>
              </a:rPr>
              <a:t>(DG </a:t>
            </a:r>
            <a:r>
              <a:rPr lang="en-US" sz="1100" dirty="0" err="1">
                <a:solidFill>
                  <a:srgbClr val="FFFF00"/>
                </a:solidFill>
              </a:rPr>
              <a:t>CVn</a:t>
            </a:r>
            <a:r>
              <a:rPr lang="en-US" sz="1100" dirty="0">
                <a:solidFill>
                  <a:srgbClr val="FFFF00"/>
                </a:solidFill>
              </a:rPr>
              <a:t>)     Image credit:</a:t>
            </a:r>
          </a:p>
          <a:p>
            <a:r>
              <a:rPr lang="en-US" sz="1100" dirty="0">
                <a:solidFill>
                  <a:srgbClr val="FFFF00"/>
                </a:solidFill>
              </a:rPr>
              <a:t>NASA Goddard Space Flight Center</a:t>
            </a:r>
          </a:p>
          <a:p>
            <a:r>
              <a:rPr lang="en-US" sz="1100" dirty="0">
                <a:solidFill>
                  <a:srgbClr val="FFFF00"/>
                </a:solidFill>
              </a:rPr>
              <a:t>S. </a:t>
            </a:r>
            <a:r>
              <a:rPr lang="en-US" sz="1100" dirty="0" err="1">
                <a:solidFill>
                  <a:srgbClr val="FFFF00"/>
                </a:solidFill>
              </a:rPr>
              <a:t>Wiessinger</a:t>
            </a:r>
            <a:endParaRPr lang="en-US" sz="11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905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CA30F1C-AE6D-7EDC-7C64-10E84D93E5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78" t="8000" r="3426" b="50000"/>
          <a:stretch/>
        </p:blipFill>
        <p:spPr>
          <a:xfrm>
            <a:off x="0" y="2418393"/>
            <a:ext cx="12184932" cy="311563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190FD4-FEAB-B654-504F-D81F19F97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090160" cy="1325563"/>
          </a:xfrm>
        </p:spPr>
        <p:txBody>
          <a:bodyPr/>
          <a:lstStyle/>
          <a:p>
            <a:r>
              <a:rPr lang="en-US" dirty="0"/>
              <a:t>Stellar Flares:</a:t>
            </a:r>
            <a:br>
              <a:rPr lang="en-US" dirty="0"/>
            </a:br>
            <a:r>
              <a:rPr lang="en-US" dirty="0"/>
              <a:t>Spectro-Photometry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4C2A62-0151-A452-879A-249264AA08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9185" y="0"/>
            <a:ext cx="4825075" cy="685800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28E48C3-1E5F-0134-F00F-0413E383A1E4}"/>
              </a:ext>
            </a:extLst>
          </p:cNvPr>
          <p:cNvCxnSpPr/>
          <p:nvPr/>
        </p:nvCxnSpPr>
        <p:spPr>
          <a:xfrm>
            <a:off x="9022080" y="1886633"/>
            <a:ext cx="0" cy="155448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020EF80-886D-D45B-C91D-F5276C269803}"/>
              </a:ext>
            </a:extLst>
          </p:cNvPr>
          <p:cNvCxnSpPr/>
          <p:nvPr/>
        </p:nvCxnSpPr>
        <p:spPr>
          <a:xfrm>
            <a:off x="9026434" y="4560166"/>
            <a:ext cx="0" cy="36576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E8B2ED0E-9F26-E2BC-E015-176498FBB46A}"/>
              </a:ext>
            </a:extLst>
          </p:cNvPr>
          <p:cNvSpPr/>
          <p:nvPr/>
        </p:nvSpPr>
        <p:spPr>
          <a:xfrm>
            <a:off x="6949185" y="0"/>
            <a:ext cx="4825075" cy="2270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FA4BB86-462A-5561-F55B-28C4E4776326}"/>
              </a:ext>
            </a:extLst>
          </p:cNvPr>
          <p:cNvSpPr/>
          <p:nvPr/>
        </p:nvSpPr>
        <p:spPr>
          <a:xfrm>
            <a:off x="6949185" y="4625330"/>
            <a:ext cx="4825075" cy="2270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9878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01A321B-42ED-40D3-E059-D0C5E367A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 Leo H-gamma line during flare event</a:t>
            </a:r>
            <a:br>
              <a:rPr lang="en-US" dirty="0"/>
            </a:br>
            <a:r>
              <a:rPr lang="en-US" dirty="0"/>
              <a:t>240s (4 min) exposures, ≈250s cadence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CF2C0E-C098-740A-C437-DBC2FE227B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19" t="54788" r="52272" b="7394"/>
          <a:stretch/>
        </p:blipFill>
        <p:spPr>
          <a:xfrm>
            <a:off x="1079468" y="2062859"/>
            <a:ext cx="9144000" cy="44300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5A4FB53-68F6-18C7-D115-0E1B659FE26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19" t="54788" r="52272" b="7394"/>
          <a:stretch/>
        </p:blipFill>
        <p:spPr>
          <a:xfrm>
            <a:off x="1079468" y="2062858"/>
            <a:ext cx="9144000" cy="44300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500AF06-EDD7-1D42-7D5A-6AF80987992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19" t="54788" r="52272" b="7394"/>
          <a:stretch/>
        </p:blipFill>
        <p:spPr>
          <a:xfrm>
            <a:off x="1079468" y="2062855"/>
            <a:ext cx="9144000" cy="44300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53F117B-1F68-AEC5-BE50-1FFF1D845A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819" t="54788" r="52272" b="7394"/>
          <a:stretch/>
        </p:blipFill>
        <p:spPr>
          <a:xfrm>
            <a:off x="1079468" y="2062855"/>
            <a:ext cx="9144000" cy="443002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DED06E3-61E0-6594-F9F6-0B9B9115376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819" t="54788" r="52272" b="7394"/>
          <a:stretch/>
        </p:blipFill>
        <p:spPr>
          <a:xfrm>
            <a:off x="1079468" y="2062855"/>
            <a:ext cx="9144000" cy="44300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85380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5|10.5|7.6|7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5|12.4|13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4|10|5.2|6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9|10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0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6.2|9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|10.4|8.8|19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2157</TotalTime>
  <Words>463</Words>
  <Application>Microsoft Office PowerPoint</Application>
  <PresentationFormat>Widescreen</PresentationFormat>
  <Paragraphs>98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1_Office Theme</vt:lpstr>
      <vt:lpstr>Small Telescopes in the New Era of Big Telescope Surveys Photometry, Spectroscopy &amp; Backyard Astronomers</vt:lpstr>
      <vt:lpstr>PowerPoint Presentation</vt:lpstr>
      <vt:lpstr>M51 image from HST ACS/WFC (2005 pre-event)</vt:lpstr>
      <vt:lpstr>PowerPoint Presentation</vt:lpstr>
      <vt:lpstr>PowerPoint Presentation</vt:lpstr>
      <vt:lpstr>PowerPoint Presentation</vt:lpstr>
      <vt:lpstr>PowerPoint Presentation</vt:lpstr>
      <vt:lpstr>Stellar Flares: Spectro-Photometry</vt:lpstr>
      <vt:lpstr>AD Leo H-gamma line during flare event 240s (4 min) exposures, ≈250s cadence</vt:lpstr>
      <vt:lpstr>Spectro-Photometry of Stellar Flares</vt:lpstr>
      <vt:lpstr>Pro-Am Collaboration</vt:lpstr>
      <vt:lpstr>Partition the Cosmos  along three axes …</vt:lpstr>
      <vt:lpstr>Partition the Cosmos  along three axes …</vt:lpstr>
      <vt:lpstr>Backyard Astronomers Realm ………………………………………</vt:lpstr>
      <vt:lpstr>Discussion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Amateur Astronomers:  a Tool for some Research</dc:title>
  <dc:creator>Archimedes Cleopatra</dc:creator>
  <cp:lastModifiedBy>Archimedes Cleopatra</cp:lastModifiedBy>
  <cp:revision>18</cp:revision>
  <dcterms:created xsi:type="dcterms:W3CDTF">2023-05-06T14:30:55Z</dcterms:created>
  <dcterms:modified xsi:type="dcterms:W3CDTF">2023-05-30T16:55:45Z</dcterms:modified>
</cp:coreProperties>
</file>