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66" r:id="rId4"/>
    <p:sldId id="261" r:id="rId5"/>
    <p:sldId id="267" r:id="rId6"/>
    <p:sldId id="260" r:id="rId7"/>
    <p:sldId id="265" r:id="rId8"/>
    <p:sldId id="263" r:id="rId9"/>
    <p:sldId id="268" r:id="rId10"/>
    <p:sldId id="270" r:id="rId11"/>
    <p:sldId id="269" r:id="rId12"/>
    <p:sldId id="257" r:id="rId13"/>
    <p:sldId id="271" r:id="rId14"/>
    <p:sldId id="272" r:id="rId1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3036" autoAdjust="0"/>
  </p:normalViewPr>
  <p:slideViewPr>
    <p:cSldViewPr snapToGrid="0">
      <p:cViewPr varScale="1">
        <p:scale>
          <a:sx n="70" d="100"/>
          <a:sy n="70" d="100"/>
        </p:scale>
        <p:origin x="43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890DB7F-1AAB-4DCB-95B5-D55E1ED9CFE5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F9F47DA-06D9-4A35-BCDE-93A64DC27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88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9F47DA-06D9-4A35-BCDE-93A64DC27B0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631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9F47DA-06D9-4A35-BCDE-93A64DC27B0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593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9F47DA-06D9-4A35-BCDE-93A64DC27B0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8336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9F47DA-06D9-4A35-BCDE-93A64DC27B0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997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F73C1-0ADF-16F2-F0FA-2F187C4443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8A5615-0215-40E9-7FB3-2D53DD7B1F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6B271B-4D42-2D77-0C3F-95BF8C614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7680-182D-400B-90FA-276CECFF12D1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B1F531-85BB-4EDC-3036-6A56B5184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A3E6F2-D67C-DF62-3C3A-881CAD3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5051C-4E9A-4D88-8033-AE3075D05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242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2E367-28FD-6D3A-A748-15ECC961F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C33CD9-49F3-F4EF-80E5-124A870BE3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92DBDF-3BF0-A94E-490A-9527D36F9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7680-182D-400B-90FA-276CECFF12D1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E2B2E7-D753-A4DA-880F-E428A55D4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F9AEEC-616F-5A38-214C-04A0FF617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5051C-4E9A-4D88-8033-AE3075D05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977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3E594F1-80C3-08DF-C844-6E4B2661F9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9BA594-8CFE-2D79-0D8B-50BBB7ABCE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4468D-BCE3-FEB0-31E8-861BFC759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7680-182D-400B-90FA-276CECFF12D1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FB7707-EA02-7451-1EBB-A691C4DC4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B8AC12-3546-9D09-27F4-973A108FC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5051C-4E9A-4D88-8033-AE3075D05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57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4F418-8FB3-4954-C3A7-101037258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D8E39-9216-8560-7711-513EC6B5FE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B854C1-96F9-55A0-6C2C-6FE12582F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7680-182D-400B-90FA-276CECFF12D1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6AF1D2-4034-1FCE-0B54-EBB3B729E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1727F9-EFA4-ED51-3BC2-CF701ED09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5051C-4E9A-4D88-8033-AE3075D05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285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476E2-03FC-E6FE-3A07-EB295BBA1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CF8F23-279D-7A6F-922F-FF02629044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2D17A4-61C2-6EB8-8BB3-FF5923864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7680-182D-400B-90FA-276CECFF12D1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27EA96-8FFF-A283-189D-CDD8AE1D1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C4980C-5278-169E-757A-A0989250D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5051C-4E9A-4D88-8033-AE3075D05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05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F46AA-6B15-00F3-2F7C-A413F386B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44A5C3-88D4-38EA-185C-C9F5709FC1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D934BC-611B-0BBD-B9F8-F46C39D12E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CA7D3A-84B4-2E03-D496-F38B23A8B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7680-182D-400B-90FA-276CECFF12D1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21632A-3534-BA52-9F0F-9AA60CA9B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1E2A20-D47B-B7D3-5090-0C030EF19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5051C-4E9A-4D88-8033-AE3075D05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385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22CAC-4DB7-4E75-E371-BB4317FDF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3186E7-E0A1-647D-4862-932838F958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94F59B-1077-5209-3E79-8528EB308A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FB6DEF-46A3-361B-5E02-C47AFCADAA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C715F5-8CC9-30BA-CE56-D2BAFE64D5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064AB2-7B76-8C20-F789-8C1791730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7680-182D-400B-90FA-276CECFF12D1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82E6A3-5052-B422-6285-84489D31D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7A990C-26F0-5478-CD8D-1FE63E694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5051C-4E9A-4D88-8033-AE3075D05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297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298D4-BDBA-65D3-FBB5-30F64A5E2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8B4B57-C072-0BEB-1AD5-7D1D3F06E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7680-182D-400B-90FA-276CECFF12D1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C7F158-B8E5-EE2E-265C-0D4D214BE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2C0CCA-2830-4875-3A45-14A2150F6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5051C-4E9A-4D88-8033-AE3075D05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535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0A5F38-DFDE-D9B1-CEC8-14B05AF03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7680-182D-400B-90FA-276CECFF12D1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87CA75-BB8B-6156-F26A-D3EC9574D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3D4D66-C017-CDFF-A515-067938D40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5051C-4E9A-4D88-8033-AE3075D05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41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7812E-2C76-1BEC-A437-1648FE5B5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E78122-76A7-AC65-E289-7AE58A7B6F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F1ADB3-50E8-259D-D97F-ED1DAC0DB5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967C46-089E-F370-C7D0-B1BE071BF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7680-182D-400B-90FA-276CECFF12D1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8E7090-F058-7905-2819-627B3EA30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A6D372-E5BE-904B-7313-1DC58D6F2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5051C-4E9A-4D88-8033-AE3075D05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316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9148C-5CB6-0AF6-6CC8-8AFD9F56A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56F1088-81C2-EBA4-7E66-876BD91F59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84908E-670C-F54F-12E6-72F9A6CBFF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9E490C-0090-C4E7-D5B3-30CD73592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7680-182D-400B-90FA-276CECFF12D1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2CED17-606C-F3EF-55AF-222232767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0EB6A4-6951-3A8D-9E0F-94E004331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5051C-4E9A-4D88-8033-AE3075D05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322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0E02D2-7C58-DD04-5D6B-29248897C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36D374-9C9B-D007-F491-5B80597974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614BBA-DF4C-B154-2641-C1C382D3EF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47680-182D-400B-90FA-276CECFF12D1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4D757A-9151-7776-C48D-CA545879BA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0A9586-3DCD-5634-4BAC-72CD3258FE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35051C-4E9A-4D88-8033-AE3075D05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669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6C819-1FEB-A08E-1A00-72B2FCF471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2480" y="1155614"/>
            <a:ext cx="4572000" cy="1476458"/>
          </a:xfrm>
          <a:ln>
            <a:noFill/>
          </a:ln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r>
              <a:rPr lang="en-US" b="1" dirty="0"/>
              <a:t>Flux-Calibrating</a:t>
            </a:r>
            <a:br>
              <a:rPr lang="en-US" b="1" dirty="0"/>
            </a:br>
            <a:r>
              <a:rPr lang="en-US" b="1" dirty="0"/>
              <a:t>Your Spectra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08788A-72EE-E07A-12B0-8BE660AD7A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0466" y="3031961"/>
            <a:ext cx="5702601" cy="2670425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/>
              <a:t>Concept, Practice, and Discussion</a:t>
            </a:r>
          </a:p>
          <a:p>
            <a:r>
              <a:rPr lang="en-US" sz="3200" dirty="0"/>
              <a:t>for AAVSO Spectroscopy On-Line Meeting</a:t>
            </a:r>
          </a:p>
          <a:p>
            <a:endParaRPr lang="en-US" sz="3200" dirty="0"/>
          </a:p>
          <a:p>
            <a:r>
              <a:rPr lang="en-US" sz="3200" dirty="0"/>
              <a:t>Bob Buchheim</a:t>
            </a:r>
          </a:p>
          <a:p>
            <a:r>
              <a:rPr lang="en-US" sz="3200" dirty="0"/>
              <a:t>Lost Gold Observatory, AAVSO, SAS</a:t>
            </a:r>
          </a:p>
        </p:txBody>
      </p:sp>
      <p:pic>
        <p:nvPicPr>
          <p:cNvPr id="4" name="Picture 3" descr="A telescope in a dome&#10;&#10;Description automatically generated">
            <a:extLst>
              <a:ext uri="{FF2B5EF4-FFF2-40B4-BE49-F238E27FC236}">
                <a16:creationId xmlns:a16="http://schemas.microsoft.com/office/drawing/2014/main" id="{80734843-AA3C-361B-F3DC-1FBF9DDCA2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067" y="995901"/>
            <a:ext cx="6228933" cy="4667548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28A3105-C9BF-B42E-C51E-3F17706FEA42}"/>
              </a:ext>
            </a:extLst>
          </p:cNvPr>
          <p:cNvSpPr/>
          <p:nvPr/>
        </p:nvSpPr>
        <p:spPr>
          <a:xfrm>
            <a:off x="792480" y="882869"/>
            <a:ext cx="4572000" cy="174920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4FF862-2B94-E65D-8CD1-006510C2CF32}"/>
              </a:ext>
            </a:extLst>
          </p:cNvPr>
          <p:cNvSpPr txBox="1"/>
          <p:nvPr/>
        </p:nvSpPr>
        <p:spPr>
          <a:xfrm>
            <a:off x="2431026" y="5753972"/>
            <a:ext cx="7329948" cy="92333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Reference:  David Boyd (2020):</a:t>
            </a:r>
          </a:p>
          <a:p>
            <a:r>
              <a:rPr lang="en-US" dirty="0"/>
              <a:t>A method of calibrating spectra in absolute flux using V magnitudes</a:t>
            </a:r>
          </a:p>
          <a:p>
            <a:r>
              <a:rPr lang="en-US" dirty="0"/>
              <a:t>https://britastro.org/wp-content/uploads/2021/05/absfluxcalibration.pdf</a:t>
            </a:r>
          </a:p>
        </p:txBody>
      </p:sp>
    </p:spTree>
    <p:extLst>
      <p:ext uri="{BB962C8B-B14F-4D97-AF65-F5344CB8AC3E}">
        <p14:creationId xmlns:p14="http://schemas.microsoft.com/office/powerpoint/2010/main" val="41842421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131A5A4-7C9D-6512-4870-FBF12FB32040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l="6646" t="9931" r="6874" b="50000"/>
          <a:stretch/>
        </p:blipFill>
        <p:spPr>
          <a:xfrm>
            <a:off x="352927" y="3429000"/>
            <a:ext cx="11839074" cy="3428685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3BAE65FD-9442-3020-90CA-82A0D6D2A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44943"/>
            <a:ext cx="7951839" cy="838720"/>
          </a:xfrm>
        </p:spPr>
        <p:txBody>
          <a:bodyPr>
            <a:normAutofit fontScale="90000"/>
          </a:bodyPr>
          <a:lstStyle/>
          <a:p>
            <a:r>
              <a:rPr lang="en-US" dirty="0"/>
              <a:t>Assumptions hidden within ISIS tool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766930A-655B-F0C7-F0B2-D8D75436BC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2927" y="1027907"/>
            <a:ext cx="5448784" cy="2401094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dirty="0"/>
              <a:t>Low- or medium-resolution spectrograph (e.g. ALPY, LISA)</a:t>
            </a:r>
          </a:p>
          <a:p>
            <a:pPr lvl="1"/>
            <a:r>
              <a:rPr lang="en-US" dirty="0"/>
              <a:t>R≈ 500 – 2000</a:t>
            </a:r>
          </a:p>
          <a:p>
            <a:pPr lvl="1"/>
            <a:r>
              <a:rPr lang="en-US" dirty="0"/>
              <a:t>Spectral range spans ≈ 4700 - 6700Å</a:t>
            </a:r>
          </a:p>
          <a:p>
            <a:r>
              <a:rPr lang="en-US" dirty="0"/>
              <a:t>“Simultaneous” V-mag of target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A8720FB8-FD97-4D95-1277-E75AEAC5EAD5}"/>
              </a:ext>
            </a:extLst>
          </p:cNvPr>
          <p:cNvSpPr txBox="1">
            <a:spLocks/>
          </p:cNvSpPr>
          <p:nvPr/>
        </p:nvSpPr>
        <p:spPr>
          <a:xfrm>
            <a:off x="6093372" y="1027906"/>
            <a:ext cx="5872656" cy="240109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Your spectrum profile has been corrected for:</a:t>
            </a:r>
          </a:p>
          <a:p>
            <a:pPr lvl="1"/>
            <a:r>
              <a:rPr lang="en-US" dirty="0"/>
              <a:t>Instrumental + atmospheric response</a:t>
            </a:r>
          </a:p>
          <a:p>
            <a:pPr lvl="1"/>
            <a:r>
              <a:rPr lang="en-US" dirty="0"/>
              <a:t>Rel Int (</a:t>
            </a:r>
            <a:r>
              <a:rPr lang="en-US" dirty="0" err="1"/>
              <a:t>exo</a:t>
            </a:r>
            <a:r>
              <a:rPr lang="en-US" dirty="0"/>
              <a:t>-atmospheric) vs wavelength</a:t>
            </a:r>
          </a:p>
          <a:p>
            <a:pPr lvl="1"/>
            <a:r>
              <a:rPr lang="en-US" dirty="0"/>
              <a:t>Normalized (I</a:t>
            </a:r>
            <a:r>
              <a:rPr lang="en-US" baseline="-25000" dirty="0"/>
              <a:t>REL</a:t>
            </a:r>
            <a:r>
              <a:rPr lang="en-US" dirty="0"/>
              <a:t> = 1) at some wavelength range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003CB7-1597-0BB4-BCF5-AC1E4E8C596B}"/>
              </a:ext>
            </a:extLst>
          </p:cNvPr>
          <p:cNvSpPr txBox="1"/>
          <p:nvPr/>
        </p:nvSpPr>
        <p:spPr>
          <a:xfrm rot="16200000">
            <a:off x="-888031" y="4816364"/>
            <a:ext cx="2112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Relative Intensity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AFC5749-DD15-7BB6-219A-EA637A660EE3}"/>
              </a:ext>
            </a:extLst>
          </p:cNvPr>
          <p:cNvSpPr txBox="1"/>
          <p:nvPr/>
        </p:nvSpPr>
        <p:spPr>
          <a:xfrm>
            <a:off x="5302561" y="6488353"/>
            <a:ext cx="256443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Wavelength (Angstroms)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0A7542-02C0-5751-BA8C-B2025F10E459}"/>
              </a:ext>
            </a:extLst>
          </p:cNvPr>
          <p:cNvSpPr txBox="1"/>
          <p:nvPr/>
        </p:nvSpPr>
        <p:spPr>
          <a:xfrm>
            <a:off x="3891548" y="4141282"/>
            <a:ext cx="2201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 spectrum profile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479740E-0570-E1DA-45FE-5923F64935F1}"/>
              </a:ext>
            </a:extLst>
          </p:cNvPr>
          <p:cNvSpPr txBox="1"/>
          <p:nvPr/>
        </p:nvSpPr>
        <p:spPr>
          <a:xfrm>
            <a:off x="7866992" y="4958676"/>
            <a:ext cx="2743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V-band response profile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59AC490-F229-3289-20D7-4E8DD0D3546D}"/>
              </a:ext>
            </a:extLst>
          </p:cNvPr>
          <p:cNvSpPr/>
          <p:nvPr/>
        </p:nvSpPr>
        <p:spPr>
          <a:xfrm>
            <a:off x="3263462" y="4367048"/>
            <a:ext cx="677917" cy="268014"/>
          </a:xfrm>
          <a:custGeom>
            <a:avLst/>
            <a:gdLst>
              <a:gd name="connsiteX0" fmla="*/ 677917 w 677917"/>
              <a:gd name="connsiteY0" fmla="*/ 0 h 268014"/>
              <a:gd name="connsiteX1" fmla="*/ 283779 w 677917"/>
              <a:gd name="connsiteY1" fmla="*/ 0 h 268014"/>
              <a:gd name="connsiteX2" fmla="*/ 0 w 677917"/>
              <a:gd name="connsiteY2" fmla="*/ 268014 h 268014"/>
              <a:gd name="connsiteX3" fmla="*/ 0 w 677917"/>
              <a:gd name="connsiteY3" fmla="*/ 268014 h 268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7917" h="268014">
                <a:moveTo>
                  <a:pt x="677917" y="0"/>
                </a:moveTo>
                <a:lnTo>
                  <a:pt x="283779" y="0"/>
                </a:lnTo>
                <a:lnTo>
                  <a:pt x="0" y="268014"/>
                </a:lnTo>
                <a:lnTo>
                  <a:pt x="0" y="268014"/>
                </a:ln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AC405F9-A74E-2679-BD55-2A636DD22810}"/>
              </a:ext>
            </a:extLst>
          </p:cNvPr>
          <p:cNvSpPr/>
          <p:nvPr/>
        </p:nvSpPr>
        <p:spPr>
          <a:xfrm>
            <a:off x="7267903" y="5153799"/>
            <a:ext cx="599087" cy="676296"/>
          </a:xfrm>
          <a:custGeom>
            <a:avLst/>
            <a:gdLst>
              <a:gd name="connsiteX0" fmla="*/ 677917 w 677917"/>
              <a:gd name="connsiteY0" fmla="*/ 0 h 268014"/>
              <a:gd name="connsiteX1" fmla="*/ 283779 w 677917"/>
              <a:gd name="connsiteY1" fmla="*/ 0 h 268014"/>
              <a:gd name="connsiteX2" fmla="*/ 0 w 677917"/>
              <a:gd name="connsiteY2" fmla="*/ 268014 h 268014"/>
              <a:gd name="connsiteX3" fmla="*/ 0 w 677917"/>
              <a:gd name="connsiteY3" fmla="*/ 268014 h 268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7917" h="268014">
                <a:moveTo>
                  <a:pt x="677917" y="0"/>
                </a:moveTo>
                <a:lnTo>
                  <a:pt x="283779" y="0"/>
                </a:lnTo>
                <a:lnTo>
                  <a:pt x="0" y="268014"/>
                </a:lnTo>
                <a:lnTo>
                  <a:pt x="0" y="268014"/>
                </a:lnTo>
              </a:path>
            </a:pathLst>
          </a:custGeom>
          <a:noFill/>
          <a:ln w="28575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A8E5F94-0606-2B4E-1C50-7919E99338F1}"/>
              </a:ext>
            </a:extLst>
          </p:cNvPr>
          <p:cNvSpPr txBox="1"/>
          <p:nvPr/>
        </p:nvSpPr>
        <p:spPr>
          <a:xfrm rot="19552908">
            <a:off x="4507479" y="1923732"/>
            <a:ext cx="5969030" cy="23083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3600" dirty="0"/>
          </a:p>
          <a:p>
            <a:r>
              <a:rPr lang="en-US" sz="3600" dirty="0"/>
              <a:t>What if the Assumptions aren’t valid for your observations?</a:t>
            </a:r>
          </a:p>
          <a:p>
            <a:endParaRPr lang="en-US" sz="3600" dirty="0"/>
          </a:p>
        </p:txBody>
      </p:sp>
      <p:sp>
        <p:nvSpPr>
          <p:cNvPr id="3" name="Multiplication Sign 2">
            <a:extLst>
              <a:ext uri="{FF2B5EF4-FFF2-40B4-BE49-F238E27FC236}">
                <a16:creationId xmlns:a16="http://schemas.microsoft.com/office/drawing/2014/main" id="{0C47DA77-2956-D11E-6E86-5386FE46EC21}"/>
              </a:ext>
            </a:extLst>
          </p:cNvPr>
          <p:cNvSpPr/>
          <p:nvPr/>
        </p:nvSpPr>
        <p:spPr>
          <a:xfrm>
            <a:off x="609599" y="2151346"/>
            <a:ext cx="457200" cy="56537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ultiplication Sign 5">
            <a:extLst>
              <a:ext uri="{FF2B5EF4-FFF2-40B4-BE49-F238E27FC236}">
                <a16:creationId xmlns:a16="http://schemas.microsoft.com/office/drawing/2014/main" id="{A9908918-ED9E-866C-2BAB-4EFE2AC72E60}"/>
              </a:ext>
            </a:extLst>
          </p:cNvPr>
          <p:cNvSpPr/>
          <p:nvPr/>
        </p:nvSpPr>
        <p:spPr>
          <a:xfrm>
            <a:off x="383626" y="2641453"/>
            <a:ext cx="457200" cy="56537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9734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73A6A1-3E61-8059-3EB1-B0844B4D92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57864" y="4337763"/>
            <a:ext cx="10515599" cy="236365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The concept &amp; equations are valid even if:</a:t>
            </a:r>
          </a:p>
          <a:p>
            <a:r>
              <a:rPr lang="en-US" dirty="0"/>
              <a:t>Your spectra doesn’t span full wavelength range of V-band (e.g. my UVEX), or</a:t>
            </a:r>
          </a:p>
          <a:p>
            <a:r>
              <a:rPr lang="en-US" dirty="0"/>
              <a:t>You do photometry in tri-color R-G-B, or …?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The equation for K still works (using “your” filter/band and magnitude)!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0EF172-E3C3-1F85-26BA-072AC3E431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10" t="9931" r="27999" b="50000"/>
          <a:stretch/>
        </p:blipFill>
        <p:spPr>
          <a:xfrm>
            <a:off x="222566" y="156580"/>
            <a:ext cx="11776364" cy="386972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48D2913-947A-56A7-076E-8C5C9219534E}"/>
              </a:ext>
            </a:extLst>
          </p:cNvPr>
          <p:cNvSpPr txBox="1"/>
          <p:nvPr/>
        </p:nvSpPr>
        <p:spPr>
          <a:xfrm>
            <a:off x="2924203" y="600881"/>
            <a:ext cx="1180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HD038545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A1737F-10B5-67F1-BB79-17CD73805D58}"/>
              </a:ext>
            </a:extLst>
          </p:cNvPr>
          <p:cNvSpPr txBox="1"/>
          <p:nvPr/>
        </p:nvSpPr>
        <p:spPr>
          <a:xfrm>
            <a:off x="7106935" y="1304334"/>
            <a:ext cx="11804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V-band Response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62A13A2-D263-068F-3C96-05A14096FC8F}"/>
              </a:ext>
            </a:extLst>
          </p:cNvPr>
          <p:cNvSpPr txBox="1"/>
          <p:nvPr/>
        </p:nvSpPr>
        <p:spPr>
          <a:xfrm>
            <a:off x="3514406" y="2175095"/>
            <a:ext cx="11804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B-band Response</a:t>
            </a:r>
          </a:p>
        </p:txBody>
      </p:sp>
      <p:sp>
        <p:nvSpPr>
          <p:cNvPr id="13" name="Arrow: Left-Right 12">
            <a:extLst>
              <a:ext uri="{FF2B5EF4-FFF2-40B4-BE49-F238E27FC236}">
                <a16:creationId xmlns:a16="http://schemas.microsoft.com/office/drawing/2014/main" id="{4CB8D129-6597-5A05-D79E-0CE29E31D4FB}"/>
              </a:ext>
            </a:extLst>
          </p:cNvPr>
          <p:cNvSpPr/>
          <p:nvPr/>
        </p:nvSpPr>
        <p:spPr>
          <a:xfrm>
            <a:off x="857864" y="56812"/>
            <a:ext cx="6683477" cy="457200"/>
          </a:xfrm>
          <a:prstGeom prst="left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18540E3-4CF1-5993-B16E-D7A70D18EEC3}"/>
              </a:ext>
            </a:extLst>
          </p:cNvPr>
          <p:cNvSpPr txBox="1"/>
          <p:nvPr/>
        </p:nvSpPr>
        <p:spPr>
          <a:xfrm>
            <a:off x="2212258" y="82630"/>
            <a:ext cx="4414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UVEX spectrum range (grating angle = 4600Å)</a:t>
            </a:r>
          </a:p>
        </p:txBody>
      </p:sp>
    </p:spTree>
    <p:extLst>
      <p:ext uri="{BB962C8B-B14F-4D97-AF65-F5344CB8AC3E}">
        <p14:creationId xmlns:p14="http://schemas.microsoft.com/office/powerpoint/2010/main" val="40263154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52533-18DA-17A3-B98F-635798DAC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002673-D557-7758-5D9C-72B19CCDBD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Why flux-calibrated spectra?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Relationship between Magnitude, Flux, and Spectrum Profile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ISIS built-in Calculator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Some Equations … 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Why V-magnitudes?</a:t>
            </a:r>
          </a:p>
          <a:p>
            <a:pPr lvl="1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Purely matter of convenience, and generally good match to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Shelyak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spectrographs (ALPY, LISA)</a:t>
            </a:r>
          </a:p>
          <a:p>
            <a:pPr lvl="1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Same concept/math works with B-band (e.g. my UVEX), or R-G-B tri-color</a:t>
            </a:r>
          </a:p>
          <a:p>
            <a:r>
              <a:rPr lang="en-US" b="1" dirty="0"/>
              <a:t>Questions?  Discussion?</a:t>
            </a:r>
          </a:p>
        </p:txBody>
      </p:sp>
    </p:spTree>
    <p:extLst>
      <p:ext uri="{BB962C8B-B14F-4D97-AF65-F5344CB8AC3E}">
        <p14:creationId xmlns:p14="http://schemas.microsoft.com/office/powerpoint/2010/main" val="3111375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D9D13-E966-CB22-B06F-948A3234D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898231" cy="1325563"/>
          </a:xfrm>
        </p:spPr>
        <p:txBody>
          <a:bodyPr>
            <a:noAutofit/>
          </a:bodyPr>
          <a:lstStyle/>
          <a:p>
            <a:r>
              <a:rPr lang="en-US" sz="3200" dirty="0"/>
              <a:t>Addendum:  </a:t>
            </a:r>
            <a:r>
              <a:rPr lang="en-US" sz="3200" i="1" dirty="0"/>
              <a:t>David Boyd’s equation and mine are actually identical … he uses the “Zero Point” concept (more astronomical than my equation).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DE2C775-CE17-A59E-C102-B6A1180BAC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7095" y="1825624"/>
            <a:ext cx="5181601" cy="4863933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David defines: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So that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F324D37-6413-83D9-E0EA-D6304629EE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48571" y="1825625"/>
            <a:ext cx="6040258" cy="4863932"/>
          </a:xfrm>
          <a:ln>
            <a:solidFill>
              <a:srgbClr val="0070C0"/>
            </a:solidFill>
          </a:ln>
        </p:spPr>
        <p:txBody>
          <a:bodyPr/>
          <a:lstStyle/>
          <a:p>
            <a:r>
              <a:rPr lang="en-US" dirty="0"/>
              <a:t>My equation is:</a:t>
            </a:r>
          </a:p>
          <a:p>
            <a:endParaRPr lang="en-US" dirty="0"/>
          </a:p>
          <a:p>
            <a:r>
              <a:rPr lang="en-US" dirty="0"/>
              <a:t>where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Exercise for the student:  show that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See next slide …</a:t>
            </a:r>
          </a:p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420F40C-AC60-2D15-BD53-F55F73277E39}"/>
                  </a:ext>
                </a:extLst>
              </p:cNvPr>
              <p:cNvSpPr txBox="1"/>
              <p:nvPr/>
            </p:nvSpPr>
            <p:spPr>
              <a:xfrm>
                <a:off x="683342" y="2295711"/>
                <a:ext cx="4601498" cy="8073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𝐶𝑜𝑚𝑝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𝐹𝑙𝑢𝑥𝐶𝑎𝑙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𝑅𝑒𝑠𝑝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420F40C-AC60-2D15-BD53-F55F73277E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342" y="2295711"/>
                <a:ext cx="4601498" cy="80733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BBF8298-FAE1-3F4E-C0B8-37C51F91CADF}"/>
                  </a:ext>
                </a:extLst>
              </p:cNvPr>
              <p:cNvSpPr txBox="1"/>
              <p:nvPr/>
            </p:nvSpPr>
            <p:spPr>
              <a:xfrm>
                <a:off x="980825" y="3254647"/>
                <a:ext cx="3207801" cy="3314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𝑍𝑃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𝐶𝑜𝑚𝑝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−2.5∗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BBF8298-FAE1-3F4E-C0B8-37C51F91CA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825" y="3254647"/>
                <a:ext cx="3207801" cy="331437"/>
              </a:xfrm>
              <a:prstGeom prst="rect">
                <a:avLst/>
              </a:prstGeom>
              <a:blipFill>
                <a:blip r:embed="rId3"/>
                <a:stretch>
                  <a:fillRect l="-1521" r="-2471"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0ED8BAD-551D-4C7F-9511-624AD6E4618A}"/>
                  </a:ext>
                </a:extLst>
              </p:cNvPr>
              <p:cNvSpPr txBox="1"/>
              <p:nvPr/>
            </p:nvSpPr>
            <p:spPr>
              <a:xfrm>
                <a:off x="980825" y="4002407"/>
                <a:ext cx="2426497" cy="3624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−0.4∗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𝑇𝑔𝑡</m:t>
                                      </m:r>
                                    </m:sub>
                                  </m:s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𝑍𝑃</m:t>
                                  </m:r>
                                </m:e>
                              </m:d>
                            </m:e>
                          </m:d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0ED8BAD-551D-4C7F-9511-624AD6E461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825" y="4002407"/>
                <a:ext cx="2426497" cy="362407"/>
              </a:xfrm>
              <a:prstGeom prst="rect">
                <a:avLst/>
              </a:prstGeom>
              <a:blipFill>
                <a:blip r:embed="rId4"/>
                <a:stretch>
                  <a:fillRect l="-2010" b="-5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8F1A482-CD29-515E-9EEE-92E86552AF33}"/>
                  </a:ext>
                </a:extLst>
              </p:cNvPr>
              <p:cNvSpPr txBox="1"/>
              <p:nvPr/>
            </p:nvSpPr>
            <p:spPr>
              <a:xfrm>
                <a:off x="683342" y="4576627"/>
                <a:ext cx="4291782" cy="8073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𝑇𝑔𝑡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𝑅𝑒𝑙𝐼𝑛𝑡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𝑅𝑒𝑠𝑝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8F1A482-CD29-515E-9EEE-92E86552AF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342" y="4576627"/>
                <a:ext cx="4291782" cy="80733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FCD8CFD-6946-E8AD-5A34-11839B15C3F2}"/>
                  </a:ext>
                </a:extLst>
              </p:cNvPr>
              <p:cNvSpPr txBox="1"/>
              <p:nvPr/>
            </p:nvSpPr>
            <p:spPr>
              <a:xfrm>
                <a:off x="729283" y="5988987"/>
                <a:ext cx="3222357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𝑇𝑔𝑡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𝑓𝑙𝑢𝑥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den>
                          </m:f>
                        </m:e>
                      </m:d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𝑇𝑔𝑡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𝑅𝑒𝑙𝐼𝑛𝑡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FCD8CFD-6946-E8AD-5A34-11839B15C3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283" y="5988987"/>
                <a:ext cx="3222357" cy="62235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FD778EF-9493-3878-BA1C-76D851596563}"/>
                  </a:ext>
                </a:extLst>
              </p:cNvPr>
              <p:cNvSpPr txBox="1"/>
              <p:nvPr/>
            </p:nvSpPr>
            <p:spPr>
              <a:xfrm>
                <a:off x="6954937" y="2317534"/>
                <a:ext cx="3340145" cy="332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𝑇𝑔𝑡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𝑓𝑙𝑢𝑥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𝑇𝑔𝑡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𝑅𝑒𝑙𝐼𝑛𝑡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FD778EF-9493-3878-BA1C-76D8515965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4937" y="2317534"/>
                <a:ext cx="3340145" cy="332399"/>
              </a:xfrm>
              <a:prstGeom prst="rect">
                <a:avLst/>
              </a:prstGeom>
              <a:blipFill>
                <a:blip r:embed="rId7"/>
                <a:stretch>
                  <a:fillRect l="-2190" b="-2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1D150F7-7327-4F2B-0C9C-620C587B2D7B}"/>
                  </a:ext>
                </a:extLst>
              </p:cNvPr>
              <p:cNvSpPr txBox="1"/>
              <p:nvPr/>
            </p:nvSpPr>
            <p:spPr>
              <a:xfrm>
                <a:off x="6019801" y="3329361"/>
                <a:ext cx="5716630" cy="754950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=10</m:t>
                          </m:r>
                        </m:e>
                        <m:sup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𝑇𝑔𝑡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𝐶𝑜𝑚𝑝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−2.5</m:t>
                              </m:r>
                            </m:den>
                          </m:f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𝐶𝑜𝑚𝑝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𝐹𝑙𝑢𝑥𝐶𝑎𝑙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</m:d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𝑅𝑒𝑠𝑝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</m:d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𝑇𝑔𝑡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𝑅𝑒𝑙𝐼𝑛𝑡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</m:d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𝑅𝑒𝑠𝑝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</m:d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1D150F7-7327-4F2B-0C9C-620C587B2D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1" y="3329361"/>
                <a:ext cx="5716630" cy="75495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5667BE0-A580-1C41-C278-2D08EC99489B}"/>
                  </a:ext>
                </a:extLst>
              </p:cNvPr>
              <p:cNvSpPr txBox="1"/>
              <p:nvPr/>
            </p:nvSpPr>
            <p:spPr>
              <a:xfrm>
                <a:off x="6608431" y="4971435"/>
                <a:ext cx="1045158" cy="6915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den>
                          </m:f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5667BE0-A580-1C41-C278-2D08EC9948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8431" y="4971435"/>
                <a:ext cx="1045158" cy="69153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451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22E980A-4CA8-7415-67E6-212D9A6A8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372737" cy="742847"/>
          </a:xfrm>
        </p:spPr>
        <p:txBody>
          <a:bodyPr>
            <a:normAutofit/>
          </a:bodyPr>
          <a:lstStyle/>
          <a:p>
            <a:r>
              <a:rPr lang="en-US" sz="3600" dirty="0"/>
              <a:t>Hints: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9C21DC1-0AD8-3264-4F73-4151BE454A79}"/>
                  </a:ext>
                </a:extLst>
              </p:cNvPr>
              <p:cNvSpPr txBox="1"/>
              <p:nvPr/>
            </p:nvSpPr>
            <p:spPr>
              <a:xfrm>
                <a:off x="838200" y="1437623"/>
                <a:ext cx="2426497" cy="3624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−0.4∗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𝑇𝑔𝑡</m:t>
                                      </m:r>
                                    </m:sub>
                                  </m:s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𝑍𝑃</m:t>
                                  </m:r>
                                </m:e>
                              </m:d>
                            </m:e>
                          </m:d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9C21DC1-0AD8-3264-4F73-4151BE454A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437623"/>
                <a:ext cx="2426497" cy="362407"/>
              </a:xfrm>
              <a:prstGeom prst="rect">
                <a:avLst/>
              </a:prstGeom>
              <a:blipFill>
                <a:blip r:embed="rId2"/>
                <a:stretch>
                  <a:fillRect l="-2010" b="-5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7EAA531-9927-415F-D229-D3C3B7823063}"/>
                  </a:ext>
                </a:extLst>
              </p:cNvPr>
              <p:cNvSpPr txBox="1"/>
              <p:nvPr/>
            </p:nvSpPr>
            <p:spPr>
              <a:xfrm>
                <a:off x="812168" y="2468552"/>
                <a:ext cx="3930242" cy="3624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−0.4∗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𝑇𝑔𝑡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𝐶𝑜𝑚𝑝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 −2.5∗</m:t>
                                  </m:r>
                                  <m:func>
                                    <m:func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000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𝐹</m:t>
                                          </m:r>
                                        </m:e>
                                      </m:d>
                                    </m:e>
                                  </m:func>
                                </m:e>
                              </m:d>
                            </m:e>
                          </m:d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7EAA531-9927-415F-D229-D3C3B78230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168" y="2468552"/>
                <a:ext cx="3930242" cy="362407"/>
              </a:xfrm>
              <a:prstGeom prst="rect">
                <a:avLst/>
              </a:prstGeom>
              <a:blipFill>
                <a:blip r:embed="rId3"/>
                <a:stretch>
                  <a:fillRect b="-5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BCCAD1A-E45E-E6DA-2A53-60146A7BEBE3}"/>
                  </a:ext>
                </a:extLst>
              </p:cNvPr>
              <p:cNvSpPr txBox="1"/>
              <p:nvPr/>
            </p:nvSpPr>
            <p:spPr>
              <a:xfrm>
                <a:off x="838200" y="3417946"/>
                <a:ext cx="3904210" cy="3624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−0.4∗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𝑇𝑔𝑡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𝐶𝑜𝑚𝑝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d>
                            </m:e>
                          </m:d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∗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func>
                            <m:func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d>
                            </m:e>
                          </m:func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BCCAD1A-E45E-E6DA-2A53-60146A7BEB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417946"/>
                <a:ext cx="3904210" cy="362407"/>
              </a:xfrm>
              <a:prstGeom prst="rect">
                <a:avLst/>
              </a:prstGeom>
              <a:blipFill>
                <a:blip r:embed="rId4"/>
                <a:stretch>
                  <a:fillRect l="-1094" b="-5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E912B99-4EDC-AB0A-96DF-6DCCF0123B7E}"/>
                  </a:ext>
                </a:extLst>
              </p:cNvPr>
              <p:cNvSpPr txBox="1"/>
              <p:nvPr/>
            </p:nvSpPr>
            <p:spPr>
              <a:xfrm>
                <a:off x="933920" y="4315017"/>
                <a:ext cx="2558521" cy="5459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000" b="0" dirty="0"/>
                  <a:t>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d>
                          <m:dPr>
                            <m:begChr m:val="["/>
                            <m:endChr m:val="]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d>
                                  <m:d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𝑇𝑔𝑡</m:t>
                                        </m:r>
                                      </m:sub>
                                    </m:s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𝐶𝑜𝑚𝑝</m:t>
                                        </m:r>
                                      </m:sub>
                                    </m:s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d>
                              </m:num>
                              <m:den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−2.5</m:t>
                                </m:r>
                              </m:den>
                            </m:f>
                          </m:e>
                        </m:d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lang="en-US" sz="200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E912B99-4EDC-AB0A-96DF-6DCCF0123B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920" y="4315017"/>
                <a:ext cx="2558521" cy="54598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15AC8755-6541-F334-7CE9-204A003E0919}"/>
              </a:ext>
            </a:extLst>
          </p:cNvPr>
          <p:cNvSpPr txBox="1"/>
          <p:nvPr/>
        </p:nvSpPr>
        <p:spPr>
          <a:xfrm>
            <a:off x="3492441" y="1904220"/>
            <a:ext cx="3220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Put in the definition of ZP: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363C2D-4055-96E2-B3BE-057ED439C622}"/>
              </a:ext>
            </a:extLst>
          </p:cNvPr>
          <p:cNvSpPr txBox="1"/>
          <p:nvPr/>
        </p:nvSpPr>
        <p:spPr>
          <a:xfrm>
            <a:off x="3492441" y="2887257"/>
            <a:ext cx="3220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Use 10</a:t>
            </a:r>
            <a:r>
              <a:rPr lang="en-US" baseline="30000" dirty="0">
                <a:solidFill>
                  <a:srgbClr val="0070C0"/>
                </a:solidFill>
              </a:rPr>
              <a:t>[</a:t>
            </a:r>
            <a:r>
              <a:rPr lang="en-US" baseline="30000" dirty="0" err="1">
                <a:solidFill>
                  <a:srgbClr val="0070C0"/>
                </a:solidFill>
              </a:rPr>
              <a:t>a+b</a:t>
            </a:r>
            <a:r>
              <a:rPr lang="en-US" baseline="30000" dirty="0">
                <a:solidFill>
                  <a:srgbClr val="0070C0"/>
                </a:solidFill>
              </a:rPr>
              <a:t>]</a:t>
            </a:r>
            <a:r>
              <a:rPr lang="en-US" dirty="0">
                <a:solidFill>
                  <a:srgbClr val="0070C0"/>
                </a:solidFill>
              </a:rPr>
              <a:t> = 10</a:t>
            </a:r>
            <a:r>
              <a:rPr lang="en-US" baseline="30000" dirty="0">
                <a:solidFill>
                  <a:srgbClr val="0070C0"/>
                </a:solidFill>
              </a:rPr>
              <a:t>a</a:t>
            </a:r>
            <a:r>
              <a:rPr lang="en-US" dirty="0">
                <a:solidFill>
                  <a:srgbClr val="0070C0"/>
                </a:solidFill>
              </a:rPr>
              <a:t> * 10</a:t>
            </a:r>
            <a:r>
              <a:rPr lang="en-US" baseline="30000" dirty="0">
                <a:solidFill>
                  <a:srgbClr val="0070C0"/>
                </a:solidFill>
              </a:rPr>
              <a:t>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3244C4-739F-6F13-89B4-9DB79D7A2C19}"/>
              </a:ext>
            </a:extLst>
          </p:cNvPr>
          <p:cNvSpPr txBox="1"/>
          <p:nvPr/>
        </p:nvSpPr>
        <p:spPr>
          <a:xfrm>
            <a:off x="3492441" y="3908251"/>
            <a:ext cx="3220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Use 10</a:t>
            </a:r>
            <a:r>
              <a:rPr lang="en-US" baseline="30000" dirty="0">
                <a:solidFill>
                  <a:srgbClr val="0070C0"/>
                </a:solidFill>
              </a:rPr>
              <a:t>[</a:t>
            </a:r>
            <a:r>
              <a:rPr lang="en-US" baseline="30000" dirty="0" err="1">
                <a:solidFill>
                  <a:srgbClr val="0070C0"/>
                </a:solidFill>
              </a:rPr>
              <a:t>logF</a:t>
            </a:r>
            <a:r>
              <a:rPr lang="en-US" baseline="30000" dirty="0">
                <a:solidFill>
                  <a:srgbClr val="0070C0"/>
                </a:solidFill>
              </a:rPr>
              <a:t>]</a:t>
            </a:r>
            <a:r>
              <a:rPr lang="en-US" dirty="0">
                <a:solidFill>
                  <a:srgbClr val="0070C0"/>
                </a:solidFill>
              </a:rPr>
              <a:t> = F</a:t>
            </a:r>
            <a:endParaRPr lang="en-US" baseline="30000" dirty="0">
              <a:solidFill>
                <a:srgbClr val="0070C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3F87BC-2B63-3A74-E0C4-8E14523D95B6}"/>
              </a:ext>
            </a:extLst>
          </p:cNvPr>
          <p:cNvSpPr txBox="1"/>
          <p:nvPr/>
        </p:nvSpPr>
        <p:spPr>
          <a:xfrm>
            <a:off x="3492441" y="4929245"/>
            <a:ext cx="3220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Put in the definition of F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CDACE5C-CC8F-8D18-6325-B27921A09F2F}"/>
                  </a:ext>
                </a:extLst>
              </p:cNvPr>
              <p:cNvSpPr txBox="1"/>
              <p:nvPr/>
            </p:nvSpPr>
            <p:spPr>
              <a:xfrm>
                <a:off x="856132" y="5333317"/>
                <a:ext cx="5857181" cy="5946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000" b="0" dirty="0"/>
                  <a:t>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d>
                          <m:dPr>
                            <m:begChr m:val="["/>
                            <m:endChr m:val="]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d>
                                  <m:d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𝑇𝑔𝑡</m:t>
                                        </m:r>
                                      </m:sub>
                                    </m:s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𝐶𝑜𝑚𝑝</m:t>
                                        </m:r>
                                      </m:sub>
                                    </m:s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d>
                              </m:num>
                              <m:den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−2.5</m:t>
                                </m:r>
                              </m:den>
                            </m:f>
                          </m:e>
                        </m:d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∗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𝐶𝑜𝑚𝑝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𝐹𝑙𝑢𝑥𝐶𝑎𝑙</m:t>
                            </m:r>
                          </m:sub>
                        </m:sSub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</m:d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𝑅𝑒𝑠𝑝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sub>
                        </m:sSub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</m:d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</m:nary>
                  </m:oMath>
                </a14:m>
                <a:endParaRPr lang="en-US" sz="2000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CDACE5C-CC8F-8D18-6325-B27921A09F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132" y="5333317"/>
                <a:ext cx="5857181" cy="59465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8C6EC9FF-F685-FF6B-01E2-42BD2EF200D0}"/>
              </a:ext>
            </a:extLst>
          </p:cNvPr>
          <p:cNvSpPr txBox="1"/>
          <p:nvPr/>
        </p:nvSpPr>
        <p:spPr>
          <a:xfrm>
            <a:off x="3492441" y="5962707"/>
            <a:ext cx="8449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Then use the definition of R to show that David’s (A/R) equals my (K).      Q.E.D.</a:t>
            </a:r>
          </a:p>
        </p:txBody>
      </p:sp>
    </p:spTree>
    <p:extLst>
      <p:ext uri="{BB962C8B-B14F-4D97-AF65-F5344CB8AC3E}">
        <p14:creationId xmlns:p14="http://schemas.microsoft.com/office/powerpoint/2010/main" val="1372475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9931E13-7837-02FD-51C2-764B338A7B6D}"/>
              </a:ext>
            </a:extLst>
          </p:cNvPr>
          <p:cNvSpPr/>
          <p:nvPr/>
        </p:nvSpPr>
        <p:spPr>
          <a:xfrm>
            <a:off x="0" y="1690688"/>
            <a:ext cx="12192000" cy="51673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FB9707-5707-B4D6-2382-7E8E67757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869" y="245605"/>
            <a:ext cx="10515600" cy="1325563"/>
          </a:xfrm>
        </p:spPr>
        <p:txBody>
          <a:bodyPr/>
          <a:lstStyle/>
          <a:p>
            <a:r>
              <a:rPr lang="en-US" dirty="0"/>
              <a:t>One way of looking at the relationship between spectrum and photometry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B6F54EC-BA2E-08C8-2276-FE2ECB31D133}"/>
              </a:ext>
            </a:extLst>
          </p:cNvPr>
          <p:cNvSpPr/>
          <p:nvPr/>
        </p:nvSpPr>
        <p:spPr>
          <a:xfrm>
            <a:off x="1872157" y="2571538"/>
            <a:ext cx="393700" cy="393192"/>
          </a:xfrm>
          <a:prstGeom prst="ellipse">
            <a:avLst/>
          </a:prstGeom>
          <a:gradFill flip="none" rotWithShape="1">
            <a:gsLst>
              <a:gs pos="16000">
                <a:schemeClr val="accent1">
                  <a:lumMod val="5000"/>
                  <a:lumOff val="95000"/>
                </a:schemeClr>
              </a:gs>
              <a:gs pos="96000">
                <a:schemeClr val="tx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43A0C9F-224F-6444-645B-09337C65BFA3}"/>
              </a:ext>
            </a:extLst>
          </p:cNvPr>
          <p:cNvSpPr/>
          <p:nvPr/>
        </p:nvSpPr>
        <p:spPr>
          <a:xfrm>
            <a:off x="8649130" y="2556574"/>
            <a:ext cx="393700" cy="393192"/>
          </a:xfrm>
          <a:prstGeom prst="ellipse">
            <a:avLst/>
          </a:prstGeom>
          <a:gradFill flip="none" rotWithShape="1">
            <a:gsLst>
              <a:gs pos="16000">
                <a:schemeClr val="accent1">
                  <a:lumMod val="5000"/>
                  <a:lumOff val="95000"/>
                </a:schemeClr>
              </a:gs>
              <a:gs pos="96000">
                <a:schemeClr val="tx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42F9170-AF7A-8DDA-E133-882CCE479AD4}"/>
              </a:ext>
            </a:extLst>
          </p:cNvPr>
          <p:cNvSpPr/>
          <p:nvPr/>
        </p:nvSpPr>
        <p:spPr>
          <a:xfrm>
            <a:off x="394138" y="4035972"/>
            <a:ext cx="5486400" cy="599090"/>
          </a:xfrm>
          <a:prstGeom prst="rect">
            <a:avLst/>
          </a:prstGeom>
          <a:gradFill flip="none" rotWithShape="1">
            <a:gsLst>
              <a:gs pos="30000">
                <a:schemeClr val="accent1">
                  <a:lumMod val="75000"/>
                </a:schemeClr>
              </a:gs>
              <a:gs pos="0">
                <a:srgbClr val="7030A0"/>
              </a:gs>
              <a:gs pos="71000">
                <a:srgbClr val="FFFF00"/>
              </a:gs>
              <a:gs pos="100000">
                <a:srgbClr val="FF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1401BA4-F764-65E0-8CDA-71525C7150C4}"/>
              </a:ext>
            </a:extLst>
          </p:cNvPr>
          <p:cNvSpPr/>
          <p:nvPr/>
        </p:nvSpPr>
        <p:spPr>
          <a:xfrm>
            <a:off x="6521669" y="4035972"/>
            <a:ext cx="5486400" cy="599090"/>
          </a:xfrm>
          <a:prstGeom prst="rect">
            <a:avLst/>
          </a:prstGeom>
          <a:gradFill flip="none" rotWithShape="1">
            <a:gsLst>
              <a:gs pos="30000">
                <a:schemeClr val="accent1">
                  <a:lumMod val="75000"/>
                </a:schemeClr>
              </a:gs>
              <a:gs pos="0">
                <a:srgbClr val="7030A0"/>
              </a:gs>
              <a:gs pos="71000">
                <a:srgbClr val="FFFF00"/>
              </a:gs>
              <a:gs pos="100000">
                <a:srgbClr val="FF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C1AC9E-E271-3F40-99C0-9338CBFF6E87}"/>
              </a:ext>
            </a:extLst>
          </p:cNvPr>
          <p:cNvSpPr/>
          <p:nvPr/>
        </p:nvSpPr>
        <p:spPr>
          <a:xfrm>
            <a:off x="6521669" y="1893084"/>
            <a:ext cx="5670331" cy="2849778"/>
          </a:xfrm>
          <a:prstGeom prst="rect">
            <a:avLst/>
          </a:prstGeom>
          <a:solidFill>
            <a:srgbClr val="0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C1E4C8D-A767-8943-D915-BCF563F4B9F5}"/>
              </a:ext>
            </a:extLst>
          </p:cNvPr>
          <p:cNvSpPr txBox="1"/>
          <p:nvPr/>
        </p:nvSpPr>
        <p:spPr>
          <a:xfrm>
            <a:off x="1371604" y="1907610"/>
            <a:ext cx="1587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Brighter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B45C55A-5B9D-CA86-DC02-73ACF41D477E}"/>
              </a:ext>
            </a:extLst>
          </p:cNvPr>
          <p:cNvSpPr txBox="1"/>
          <p:nvPr/>
        </p:nvSpPr>
        <p:spPr>
          <a:xfrm>
            <a:off x="8146835" y="1907610"/>
            <a:ext cx="1587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Fainter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E599B6D-3A31-31FC-3CB1-3FAF32B7A654}"/>
              </a:ext>
            </a:extLst>
          </p:cNvPr>
          <p:cNvSpPr txBox="1"/>
          <p:nvPr/>
        </p:nvSpPr>
        <p:spPr>
          <a:xfrm>
            <a:off x="4427483" y="2721434"/>
            <a:ext cx="25816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Identical spectral profiles</a:t>
            </a:r>
          </a:p>
        </p:txBody>
      </p:sp>
      <p:pic>
        <p:nvPicPr>
          <p:cNvPr id="16" name="Picture 15" descr="A graph with a line&#10;&#10;Description automatically generated">
            <a:extLst>
              <a:ext uri="{FF2B5EF4-FFF2-40B4-BE49-F238E27FC236}">
                <a16:creationId xmlns:a16="http://schemas.microsoft.com/office/drawing/2014/main" id="{74566040-0D33-7095-511C-B4B581D0E8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669" y="4737196"/>
            <a:ext cx="5486400" cy="1959429"/>
          </a:xfrm>
          <a:prstGeom prst="rect">
            <a:avLst/>
          </a:prstGeom>
        </p:spPr>
      </p:pic>
      <p:pic>
        <p:nvPicPr>
          <p:cNvPr id="18" name="Picture 17" descr="A graph showing a line&#10;&#10;Description automatically generated with medium confidence">
            <a:extLst>
              <a:ext uri="{FF2B5EF4-FFF2-40B4-BE49-F238E27FC236}">
                <a16:creationId xmlns:a16="http://schemas.microsoft.com/office/drawing/2014/main" id="{0924E61F-DA60-E8FD-AE3D-E0D6DF9984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38" y="4754582"/>
            <a:ext cx="5486400" cy="1959429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26D01C3-7CEE-48E0-121C-982000DCA489}"/>
              </a:ext>
            </a:extLst>
          </p:cNvPr>
          <p:cNvCxnSpPr/>
          <p:nvPr/>
        </p:nvCxnSpPr>
        <p:spPr>
          <a:xfrm>
            <a:off x="914400" y="5076498"/>
            <a:ext cx="9995338" cy="0"/>
          </a:xfrm>
          <a:prstGeom prst="line">
            <a:avLst/>
          </a:prstGeom>
          <a:ln w="38100"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64E80D2-61B4-ECF3-86E1-12A0373FAE0F}"/>
              </a:ext>
            </a:extLst>
          </p:cNvPr>
          <p:cNvCxnSpPr>
            <a:cxnSpLocks/>
          </p:cNvCxnSpPr>
          <p:nvPr/>
        </p:nvCxnSpPr>
        <p:spPr>
          <a:xfrm>
            <a:off x="7009086" y="5797360"/>
            <a:ext cx="3916419" cy="0"/>
          </a:xfrm>
          <a:prstGeom prst="line">
            <a:avLst/>
          </a:prstGeom>
          <a:ln w="38100"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3415DC0-7355-7348-46A0-2A868FF460D4}"/>
              </a:ext>
            </a:extLst>
          </p:cNvPr>
          <p:cNvCxnSpPr/>
          <p:nvPr/>
        </p:nvCxnSpPr>
        <p:spPr>
          <a:xfrm>
            <a:off x="9264869" y="5070487"/>
            <a:ext cx="0" cy="720862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7631EE57-F4A9-DBE9-7915-105111FEEC9C}"/>
              </a:ext>
            </a:extLst>
          </p:cNvPr>
          <p:cNvSpPr txBox="1"/>
          <p:nvPr/>
        </p:nvSpPr>
        <p:spPr>
          <a:xfrm>
            <a:off x="9534629" y="4923841"/>
            <a:ext cx="2565406" cy="107721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/I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0.45</a:t>
            </a: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Δmag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0.87</a:t>
            </a:r>
          </a:p>
        </p:txBody>
      </p:sp>
    </p:spTree>
    <p:extLst>
      <p:ext uri="{BB962C8B-B14F-4D97-AF65-F5344CB8AC3E}">
        <p14:creationId xmlns:p14="http://schemas.microsoft.com/office/powerpoint/2010/main" val="33614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C72780CD-C27A-9B10-BC34-118E84ABA4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94" t="18491" r="46940" b="25465"/>
          <a:stretch/>
        </p:blipFill>
        <p:spPr>
          <a:xfrm>
            <a:off x="4634740" y="4081752"/>
            <a:ext cx="5969571" cy="277876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27CBB3-AABF-1EFE-C1BA-4CD02DFD1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2893"/>
            <a:ext cx="4603955" cy="1168708"/>
          </a:xfrm>
        </p:spPr>
        <p:txBody>
          <a:bodyPr>
            <a:normAutofit/>
          </a:bodyPr>
          <a:lstStyle/>
          <a:p>
            <a:r>
              <a:rPr lang="en-US" dirty="0"/>
              <a:t>Why flux-calibrate?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CBC098-AF9E-631C-5C02-CA86AFBC71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060" y="1902541"/>
            <a:ext cx="3352802" cy="1168709"/>
          </a:xfrm>
        </p:spPr>
        <p:txBody>
          <a:bodyPr>
            <a:normAutofit/>
          </a:bodyPr>
          <a:lstStyle/>
          <a:p>
            <a:r>
              <a:rPr lang="en-US" dirty="0"/>
              <a:t>Spectral profile:</a:t>
            </a:r>
          </a:p>
          <a:p>
            <a:pPr marL="0" indent="0">
              <a:buNone/>
            </a:pPr>
            <a:r>
              <a:rPr lang="en-US" dirty="0"/>
              <a:t>Rel Intensity vs λ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7C70F72-39AC-F8F8-5020-065DE7E2D585}"/>
              </a:ext>
            </a:extLst>
          </p:cNvPr>
          <p:cNvSpPr txBox="1">
            <a:spLocks/>
          </p:cNvSpPr>
          <p:nvPr/>
        </p:nvSpPr>
        <p:spPr>
          <a:xfrm>
            <a:off x="5678127" y="202891"/>
            <a:ext cx="6282813" cy="11687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65760" indent="-365760">
              <a:buFont typeface="Arial" panose="020B0604020202020204" pitchFamily="34" charset="0"/>
              <a:buChar char="•"/>
            </a:pPr>
            <a:r>
              <a:rPr lang="en-US" sz="3600" dirty="0"/>
              <a:t>Different view of changes</a:t>
            </a:r>
          </a:p>
          <a:p>
            <a:pPr marL="365760" indent="-365760">
              <a:buFont typeface="Arial" panose="020B0604020202020204" pitchFamily="34" charset="0"/>
              <a:buChar char="•"/>
            </a:pPr>
            <a:r>
              <a:rPr lang="en-US" sz="3600" dirty="0"/>
              <a:t>Combine Spectra + Photometry</a:t>
            </a:r>
          </a:p>
        </p:txBody>
      </p:sp>
      <p:sp>
        <p:nvSpPr>
          <p:cNvPr id="5" name="Left Brace 4">
            <a:extLst>
              <a:ext uri="{FF2B5EF4-FFF2-40B4-BE49-F238E27FC236}">
                <a16:creationId xmlns:a16="http://schemas.microsoft.com/office/drawing/2014/main" id="{9BF4C08B-32AF-CC82-3578-AA794D7B7DB7}"/>
              </a:ext>
            </a:extLst>
          </p:cNvPr>
          <p:cNvSpPr/>
          <p:nvPr/>
        </p:nvSpPr>
        <p:spPr>
          <a:xfrm>
            <a:off x="5383160" y="344308"/>
            <a:ext cx="294967" cy="924055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0BC470E-2500-7F99-77B1-98ECDA42D41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24" t="7957" r="27540" b="50000"/>
          <a:stretch/>
        </p:blipFill>
        <p:spPr>
          <a:xfrm>
            <a:off x="3583862" y="1268079"/>
            <a:ext cx="8465575" cy="288331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35A70A4-A792-5CA4-4880-BC1CB3E6B47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903" t="8387" r="27661" b="51758"/>
          <a:stretch/>
        </p:blipFill>
        <p:spPr>
          <a:xfrm>
            <a:off x="3583862" y="4104530"/>
            <a:ext cx="8465575" cy="2733215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8263D46-8DBF-9E7C-047A-BBD006CD6102}"/>
              </a:ext>
            </a:extLst>
          </p:cNvPr>
          <p:cNvCxnSpPr>
            <a:cxnSpLocks/>
          </p:cNvCxnSpPr>
          <p:nvPr/>
        </p:nvCxnSpPr>
        <p:spPr>
          <a:xfrm flipH="1">
            <a:off x="6469039" y="1847949"/>
            <a:ext cx="4326340" cy="349341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A48CC2E-D442-738F-0128-CE30A66C948D}"/>
              </a:ext>
            </a:extLst>
          </p:cNvPr>
          <p:cNvCxnSpPr/>
          <p:nvPr/>
        </p:nvCxnSpPr>
        <p:spPr>
          <a:xfrm flipH="1">
            <a:off x="6469039" y="1733266"/>
            <a:ext cx="4326340" cy="73697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AF7AC74-E657-B24A-AD23-6984486E2CDF}"/>
              </a:ext>
            </a:extLst>
          </p:cNvPr>
          <p:cNvCxnSpPr>
            <a:cxnSpLocks/>
          </p:cNvCxnSpPr>
          <p:nvPr/>
        </p:nvCxnSpPr>
        <p:spPr>
          <a:xfrm flipH="1">
            <a:off x="6346209" y="1624084"/>
            <a:ext cx="4449170" cy="1282889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28B0C0D-90B5-3B27-7D45-1BEC21426DD0}"/>
              </a:ext>
            </a:extLst>
          </p:cNvPr>
          <p:cNvCxnSpPr/>
          <p:nvPr/>
        </p:nvCxnSpPr>
        <p:spPr>
          <a:xfrm flipH="1">
            <a:off x="6469039" y="4424516"/>
            <a:ext cx="4326340" cy="1327355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49A1F17-14A3-7DA3-C28D-CB0B88D172CC}"/>
              </a:ext>
            </a:extLst>
          </p:cNvPr>
          <p:cNvCxnSpPr>
            <a:cxnSpLocks/>
          </p:cNvCxnSpPr>
          <p:nvPr/>
        </p:nvCxnSpPr>
        <p:spPr>
          <a:xfrm flipH="1">
            <a:off x="6439543" y="4527755"/>
            <a:ext cx="4326340" cy="164920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8063ED54-46A6-570D-68F3-66EAD48F1083}"/>
              </a:ext>
            </a:extLst>
          </p:cNvPr>
          <p:cNvCxnSpPr/>
          <p:nvPr/>
        </p:nvCxnSpPr>
        <p:spPr>
          <a:xfrm flipH="1">
            <a:off x="6346209" y="4645742"/>
            <a:ext cx="4419674" cy="1843548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BB467586-64B4-8B6F-2339-DBC47EFA4374}"/>
              </a:ext>
            </a:extLst>
          </p:cNvPr>
          <p:cNvSpPr txBox="1"/>
          <p:nvPr/>
        </p:nvSpPr>
        <p:spPr>
          <a:xfrm>
            <a:off x="231061" y="3726565"/>
            <a:ext cx="280710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Flux-Calibrated Spectra</a:t>
            </a:r>
          </a:p>
          <a:p>
            <a:pPr marL="0" indent="0">
              <a:buNone/>
            </a:pPr>
            <a:r>
              <a:rPr lang="en-US" sz="2800" dirty="0"/>
              <a:t>erg/s/cm</a:t>
            </a:r>
            <a:r>
              <a:rPr lang="en-US" sz="2800" baseline="30000" dirty="0"/>
              <a:t>2</a:t>
            </a:r>
            <a:r>
              <a:rPr lang="en-US" sz="2800" dirty="0"/>
              <a:t>/Å vs </a:t>
            </a:r>
            <a:r>
              <a:rPr lang="el-GR" sz="2800" dirty="0"/>
              <a:t>λ</a:t>
            </a:r>
            <a:endParaRPr lang="en-US" sz="2800" dirty="0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707345CA-7328-E2BD-9FB0-566B29D0AB0E}"/>
              </a:ext>
            </a:extLst>
          </p:cNvPr>
          <p:cNvSpPr/>
          <p:nvPr/>
        </p:nvSpPr>
        <p:spPr>
          <a:xfrm>
            <a:off x="3923072" y="1733266"/>
            <a:ext cx="294967" cy="169573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626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6AE28-AD85-DCAE-C469-709B17C9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4175"/>
          </a:xfrm>
        </p:spPr>
        <p:txBody>
          <a:bodyPr>
            <a:normAutofit/>
          </a:bodyPr>
          <a:lstStyle/>
          <a:p>
            <a:r>
              <a:rPr lang="en-US" dirty="0"/>
              <a:t>“Flux”:  What do the units mean?</a:t>
            </a:r>
          </a:p>
        </p:txBody>
      </p:sp>
      <p:sp>
        <p:nvSpPr>
          <p:cNvPr id="3" name="Star: 5 Points 2">
            <a:extLst>
              <a:ext uri="{FF2B5EF4-FFF2-40B4-BE49-F238E27FC236}">
                <a16:creationId xmlns:a16="http://schemas.microsoft.com/office/drawing/2014/main" id="{8585DDD9-A0CB-A855-CDB6-7EC31B3F8EE7}"/>
              </a:ext>
            </a:extLst>
          </p:cNvPr>
          <p:cNvSpPr/>
          <p:nvPr/>
        </p:nvSpPr>
        <p:spPr>
          <a:xfrm>
            <a:off x="1054100" y="1690688"/>
            <a:ext cx="330200" cy="315912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ircle: Hollow 4">
            <a:extLst>
              <a:ext uri="{FF2B5EF4-FFF2-40B4-BE49-F238E27FC236}">
                <a16:creationId xmlns:a16="http://schemas.microsoft.com/office/drawing/2014/main" id="{C723C176-5C06-3340-6E0E-386D84CCAD93}"/>
              </a:ext>
            </a:extLst>
          </p:cNvPr>
          <p:cNvSpPr/>
          <p:nvPr/>
        </p:nvSpPr>
        <p:spPr>
          <a:xfrm>
            <a:off x="8439807" y="3237624"/>
            <a:ext cx="5486400" cy="5486400"/>
          </a:xfrm>
          <a:prstGeom prst="donut">
            <a:avLst>
              <a:gd name="adj" fmla="val 14113"/>
            </a:avLst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99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lowchart: Delay 6">
            <a:extLst>
              <a:ext uri="{FF2B5EF4-FFF2-40B4-BE49-F238E27FC236}">
                <a16:creationId xmlns:a16="http://schemas.microsoft.com/office/drawing/2014/main" id="{EC62DDF0-EC14-6A3F-46C1-42F76597946D}"/>
              </a:ext>
            </a:extLst>
          </p:cNvPr>
          <p:cNvSpPr/>
          <p:nvPr/>
        </p:nvSpPr>
        <p:spPr>
          <a:xfrm rot="14324585">
            <a:off x="10184039" y="3931854"/>
            <a:ext cx="228600" cy="276664"/>
          </a:xfrm>
          <a:prstGeom prst="flowChartDela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004E35A-6E9B-31E6-1D8D-29F2A3D4D584}"/>
              </a:ext>
            </a:extLst>
          </p:cNvPr>
          <p:cNvCxnSpPr>
            <a:cxnSpLocks/>
          </p:cNvCxnSpPr>
          <p:nvPr/>
        </p:nvCxnSpPr>
        <p:spPr>
          <a:xfrm>
            <a:off x="8130712" y="3538441"/>
            <a:ext cx="1990066" cy="490220"/>
          </a:xfrm>
          <a:prstGeom prst="line">
            <a:avLst/>
          </a:prstGeom>
          <a:ln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3A8F772-580B-7F9C-B03A-33D6AADB1D90}"/>
              </a:ext>
            </a:extLst>
          </p:cNvPr>
          <p:cNvSpPr txBox="1"/>
          <p:nvPr/>
        </p:nvSpPr>
        <p:spPr>
          <a:xfrm>
            <a:off x="510778" y="2250314"/>
            <a:ext cx="15604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Power output</a:t>
            </a:r>
          </a:p>
          <a:p>
            <a:r>
              <a:rPr lang="en-US" dirty="0"/>
              <a:t>(luminosity)</a:t>
            </a:r>
          </a:p>
          <a:p>
            <a:r>
              <a:rPr lang="en-US" b="1" dirty="0"/>
              <a:t>erg/sec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46A8205-5B2D-3E72-1DAD-D82F8C34662C}"/>
              </a:ext>
            </a:extLst>
          </p:cNvPr>
          <p:cNvGrpSpPr/>
          <p:nvPr/>
        </p:nvGrpSpPr>
        <p:grpSpPr>
          <a:xfrm rot="1063791">
            <a:off x="7582402" y="2640495"/>
            <a:ext cx="993913" cy="1577009"/>
            <a:chOff x="3551583" y="1457739"/>
            <a:chExt cx="993913" cy="1577009"/>
          </a:xfrm>
          <a:noFill/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F3C4A80-7904-C7A6-DBA7-50B06D68B487}"/>
                </a:ext>
              </a:extLst>
            </p:cNvPr>
            <p:cNvSpPr/>
            <p:nvPr/>
          </p:nvSpPr>
          <p:spPr>
            <a:xfrm>
              <a:off x="3551583" y="1457739"/>
              <a:ext cx="662608" cy="503583"/>
            </a:xfrm>
            <a:custGeom>
              <a:avLst/>
              <a:gdLst>
                <a:gd name="connsiteX0" fmla="*/ 0 w 662608"/>
                <a:gd name="connsiteY0" fmla="*/ 503583 h 503583"/>
                <a:gd name="connsiteX1" fmla="*/ 424069 w 662608"/>
                <a:gd name="connsiteY1" fmla="*/ 331304 h 503583"/>
                <a:gd name="connsiteX2" fmla="*/ 662608 w 662608"/>
                <a:gd name="connsiteY2" fmla="*/ 0 h 503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2608" h="503583">
                  <a:moveTo>
                    <a:pt x="0" y="503583"/>
                  </a:moveTo>
                  <a:cubicBezTo>
                    <a:pt x="156817" y="459408"/>
                    <a:pt x="313634" y="415234"/>
                    <a:pt x="424069" y="331304"/>
                  </a:cubicBezTo>
                  <a:cubicBezTo>
                    <a:pt x="534504" y="247374"/>
                    <a:pt x="598556" y="123687"/>
                    <a:pt x="662608" y="0"/>
                  </a:cubicBezTo>
                </a:path>
              </a:pathLst>
            </a:cu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DC04AE62-9CFC-55BD-7070-F5DCA95B244A}"/>
                </a:ext>
              </a:extLst>
            </p:cNvPr>
            <p:cNvSpPr/>
            <p:nvPr/>
          </p:nvSpPr>
          <p:spPr>
            <a:xfrm>
              <a:off x="4227444" y="1470991"/>
              <a:ext cx="308257" cy="1166191"/>
            </a:xfrm>
            <a:custGeom>
              <a:avLst/>
              <a:gdLst>
                <a:gd name="connsiteX0" fmla="*/ 0 w 308257"/>
                <a:gd name="connsiteY0" fmla="*/ 0 h 1166191"/>
                <a:gd name="connsiteX1" fmla="*/ 265043 w 308257"/>
                <a:gd name="connsiteY1" fmla="*/ 583096 h 1166191"/>
                <a:gd name="connsiteX2" fmla="*/ 304800 w 308257"/>
                <a:gd name="connsiteY2" fmla="*/ 1166191 h 1166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8257" h="1166191">
                  <a:moveTo>
                    <a:pt x="0" y="0"/>
                  </a:moveTo>
                  <a:cubicBezTo>
                    <a:pt x="107121" y="194365"/>
                    <a:pt x="214243" y="388731"/>
                    <a:pt x="265043" y="583096"/>
                  </a:cubicBezTo>
                  <a:cubicBezTo>
                    <a:pt x="315843" y="777461"/>
                    <a:pt x="310321" y="971826"/>
                    <a:pt x="304800" y="1166191"/>
                  </a:cubicBezTo>
                </a:path>
              </a:pathLst>
            </a:cu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F684A422-5456-2DF5-D7B6-705D5AF0DE3F}"/>
                </a:ext>
              </a:extLst>
            </p:cNvPr>
            <p:cNvSpPr/>
            <p:nvPr/>
          </p:nvSpPr>
          <p:spPr>
            <a:xfrm>
              <a:off x="3776870" y="2650435"/>
              <a:ext cx="768626" cy="384313"/>
            </a:xfrm>
            <a:custGeom>
              <a:avLst/>
              <a:gdLst>
                <a:gd name="connsiteX0" fmla="*/ 768626 w 768626"/>
                <a:gd name="connsiteY0" fmla="*/ 0 h 384313"/>
                <a:gd name="connsiteX1" fmla="*/ 463826 w 768626"/>
                <a:gd name="connsiteY1" fmla="*/ 251791 h 384313"/>
                <a:gd name="connsiteX2" fmla="*/ 0 w 768626"/>
                <a:gd name="connsiteY2" fmla="*/ 384313 h 384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8626" h="384313">
                  <a:moveTo>
                    <a:pt x="768626" y="0"/>
                  </a:moveTo>
                  <a:cubicBezTo>
                    <a:pt x="680278" y="93869"/>
                    <a:pt x="591930" y="187739"/>
                    <a:pt x="463826" y="251791"/>
                  </a:cubicBezTo>
                  <a:cubicBezTo>
                    <a:pt x="335722" y="315843"/>
                    <a:pt x="167861" y="350078"/>
                    <a:pt x="0" y="384313"/>
                  </a:cubicBezTo>
                </a:path>
              </a:pathLst>
            </a:cu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A2A107E-25A4-BDC6-E28C-DF293F539A94}"/>
                </a:ext>
              </a:extLst>
            </p:cNvPr>
            <p:cNvSpPr/>
            <p:nvPr/>
          </p:nvSpPr>
          <p:spPr>
            <a:xfrm>
              <a:off x="3564834" y="2001078"/>
              <a:ext cx="200780" cy="1020418"/>
            </a:xfrm>
            <a:custGeom>
              <a:avLst/>
              <a:gdLst>
                <a:gd name="connsiteX0" fmla="*/ 198783 w 200780"/>
                <a:gd name="connsiteY0" fmla="*/ 1020418 h 1020418"/>
                <a:gd name="connsiteX1" fmla="*/ 172279 w 200780"/>
                <a:gd name="connsiteY1" fmla="*/ 503583 h 1020418"/>
                <a:gd name="connsiteX2" fmla="*/ 0 w 200780"/>
                <a:gd name="connsiteY2" fmla="*/ 0 h 1020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0780" h="1020418">
                  <a:moveTo>
                    <a:pt x="198783" y="1020418"/>
                  </a:moveTo>
                  <a:cubicBezTo>
                    <a:pt x="202096" y="847035"/>
                    <a:pt x="205409" y="673653"/>
                    <a:pt x="172279" y="503583"/>
                  </a:cubicBezTo>
                  <a:cubicBezTo>
                    <a:pt x="139149" y="333513"/>
                    <a:pt x="69574" y="166756"/>
                    <a:pt x="0" y="0"/>
                  </a:cubicBezTo>
                </a:path>
              </a:pathLst>
            </a:cu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B1F4A7B-0E5F-F34D-D44C-E705A354145D}"/>
              </a:ext>
            </a:extLst>
          </p:cNvPr>
          <p:cNvCxnSpPr>
            <a:cxnSpLocks/>
          </p:cNvCxnSpPr>
          <p:nvPr/>
        </p:nvCxnSpPr>
        <p:spPr>
          <a:xfrm>
            <a:off x="1429373" y="2009004"/>
            <a:ext cx="6151096" cy="1419996"/>
          </a:xfrm>
          <a:prstGeom prst="line">
            <a:avLst/>
          </a:prstGeom>
          <a:ln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F334E8C3-6B96-CD98-5F65-83F57A416D48}"/>
              </a:ext>
            </a:extLst>
          </p:cNvPr>
          <p:cNvSpPr txBox="1"/>
          <p:nvPr/>
        </p:nvSpPr>
        <p:spPr>
          <a:xfrm rot="795041">
            <a:off x="3711829" y="2640989"/>
            <a:ext cx="1015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distance</a:t>
            </a:r>
          </a:p>
          <a:p>
            <a:r>
              <a:rPr lang="en-US" b="1" dirty="0"/>
              <a:t>cm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0509364-0614-58BA-7E25-91C16DF2BCDD}"/>
              </a:ext>
            </a:extLst>
          </p:cNvPr>
          <p:cNvSpPr txBox="1"/>
          <p:nvPr/>
        </p:nvSpPr>
        <p:spPr>
          <a:xfrm>
            <a:off x="6994889" y="1930068"/>
            <a:ext cx="13957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Flux density power/area</a:t>
            </a:r>
          </a:p>
          <a:p>
            <a:r>
              <a:rPr lang="en-US" b="1" dirty="0"/>
              <a:t>erg/sec/cm</a:t>
            </a:r>
            <a:r>
              <a:rPr lang="en-US" b="1" baseline="30000" dirty="0"/>
              <a:t>2</a:t>
            </a:r>
          </a:p>
        </p:txBody>
      </p:sp>
      <p:sp>
        <p:nvSpPr>
          <p:cNvPr id="43" name="Plaque 42">
            <a:extLst>
              <a:ext uri="{FF2B5EF4-FFF2-40B4-BE49-F238E27FC236}">
                <a16:creationId xmlns:a16="http://schemas.microsoft.com/office/drawing/2014/main" id="{0BCBC99B-89A0-1678-9CA3-9928AE73EDFF}"/>
              </a:ext>
            </a:extLst>
          </p:cNvPr>
          <p:cNvSpPr/>
          <p:nvPr/>
        </p:nvSpPr>
        <p:spPr>
          <a:xfrm rot="212769">
            <a:off x="8605195" y="3122784"/>
            <a:ext cx="498019" cy="1050756"/>
          </a:xfrm>
          <a:prstGeom prst="plaque">
            <a:avLst>
              <a:gd name="adj" fmla="val 26031"/>
            </a:avLst>
          </a:prstGeom>
          <a:pattFill prst="narVert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Plaque 43">
            <a:extLst>
              <a:ext uri="{FF2B5EF4-FFF2-40B4-BE49-F238E27FC236}">
                <a16:creationId xmlns:a16="http://schemas.microsoft.com/office/drawing/2014/main" id="{12F3DAED-0F5C-EB9E-D024-6485C0944641}"/>
              </a:ext>
            </a:extLst>
          </p:cNvPr>
          <p:cNvSpPr/>
          <p:nvPr/>
        </p:nvSpPr>
        <p:spPr>
          <a:xfrm rot="212769">
            <a:off x="8718788" y="3113373"/>
            <a:ext cx="498019" cy="1050756"/>
          </a:xfrm>
          <a:prstGeom prst="plaque">
            <a:avLst>
              <a:gd name="adj" fmla="val 26031"/>
            </a:avLst>
          </a:prstGeom>
          <a:pattFill prst="zigZ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AF84C5E-6167-B7B0-981D-D9FCAF70C2B6}"/>
              </a:ext>
            </a:extLst>
          </p:cNvPr>
          <p:cNvSpPr txBox="1"/>
          <p:nvPr/>
        </p:nvSpPr>
        <p:spPr>
          <a:xfrm>
            <a:off x="8754647" y="2044225"/>
            <a:ext cx="17112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Spectral filter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Δλ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= 1 Å</a:t>
            </a:r>
            <a:endParaRPr lang="en-US" dirty="0"/>
          </a:p>
          <a:p>
            <a:r>
              <a:rPr lang="en-US" b="1" dirty="0"/>
              <a:t>erg/sec/cm</a:t>
            </a:r>
            <a:r>
              <a:rPr lang="en-US" b="1" baseline="30000" dirty="0"/>
              <a:t>2</a:t>
            </a:r>
            <a:r>
              <a:rPr lang="en-US" b="1" dirty="0"/>
              <a:t>/Å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08959BC-2477-0AD7-B780-F7F491811EC8}"/>
              </a:ext>
            </a:extLst>
          </p:cNvPr>
          <p:cNvSpPr txBox="1"/>
          <p:nvPr/>
        </p:nvSpPr>
        <p:spPr>
          <a:xfrm>
            <a:off x="9557922" y="3315585"/>
            <a:ext cx="14505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Atmosphere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λ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b="1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7FDA76A-779A-2562-74DE-3964210741E9}"/>
              </a:ext>
            </a:extLst>
          </p:cNvPr>
          <p:cNvSpPr txBox="1"/>
          <p:nvPr/>
        </p:nvSpPr>
        <p:spPr>
          <a:xfrm rot="19881805">
            <a:off x="10043033" y="4107064"/>
            <a:ext cx="1102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Observer</a:t>
            </a:r>
            <a:endParaRPr lang="en-US" b="1" dirty="0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E4B0000C-1BA1-94CF-74A1-3A435A1E7DB4}"/>
              </a:ext>
            </a:extLst>
          </p:cNvPr>
          <p:cNvSpPr/>
          <p:nvPr/>
        </p:nvSpPr>
        <p:spPr>
          <a:xfrm>
            <a:off x="3761998" y="4157897"/>
            <a:ext cx="4875936" cy="2826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463FF54-229B-7165-9F38-50F490469497}"/>
              </a:ext>
            </a:extLst>
          </p:cNvPr>
          <p:cNvSpPr txBox="1"/>
          <p:nvPr/>
        </p:nvSpPr>
        <p:spPr>
          <a:xfrm rot="21172088">
            <a:off x="6550868" y="3594380"/>
            <a:ext cx="191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exo</a:t>
            </a:r>
            <a:r>
              <a:rPr lang="en-US" dirty="0"/>
              <a:t>-atmospheric)</a:t>
            </a:r>
            <a:endParaRPr lang="en-US" b="1" dirty="0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AADEB2DF-FCEA-E1B8-849C-D52D8F188307}"/>
              </a:ext>
            </a:extLst>
          </p:cNvPr>
          <p:cNvSpPr/>
          <p:nvPr/>
        </p:nvSpPr>
        <p:spPr>
          <a:xfrm>
            <a:off x="5172369" y="4565955"/>
            <a:ext cx="2849783" cy="1995192"/>
          </a:xfrm>
          <a:custGeom>
            <a:avLst/>
            <a:gdLst>
              <a:gd name="connsiteX0" fmla="*/ 0 w 1669774"/>
              <a:gd name="connsiteY0" fmla="*/ 0 h 940904"/>
              <a:gd name="connsiteX1" fmla="*/ 0 w 1669774"/>
              <a:gd name="connsiteY1" fmla="*/ 927652 h 940904"/>
              <a:gd name="connsiteX2" fmla="*/ 1669774 w 1669774"/>
              <a:gd name="connsiteY2" fmla="*/ 940904 h 940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69774" h="940904">
                <a:moveTo>
                  <a:pt x="0" y="0"/>
                </a:moveTo>
                <a:lnTo>
                  <a:pt x="0" y="927652"/>
                </a:lnTo>
                <a:lnTo>
                  <a:pt x="1669774" y="940904"/>
                </a:lnTo>
              </a:path>
            </a:pathLst>
          </a:custGeom>
          <a:noFill/>
          <a:ln>
            <a:headEnd type="arrow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D49DB4FC-898E-D118-70C3-6826D21F1E78}"/>
              </a:ext>
            </a:extLst>
          </p:cNvPr>
          <p:cNvSpPr/>
          <p:nvPr/>
        </p:nvSpPr>
        <p:spPr>
          <a:xfrm>
            <a:off x="5185621" y="4893249"/>
            <a:ext cx="2849783" cy="1588124"/>
          </a:xfrm>
          <a:custGeom>
            <a:avLst/>
            <a:gdLst>
              <a:gd name="connsiteX0" fmla="*/ 0 w 2305878"/>
              <a:gd name="connsiteY0" fmla="*/ 344556 h 915503"/>
              <a:gd name="connsiteX1" fmla="*/ 13252 w 2305878"/>
              <a:gd name="connsiteY1" fmla="*/ 278296 h 915503"/>
              <a:gd name="connsiteX2" fmla="*/ 92765 w 2305878"/>
              <a:gd name="connsiteY2" fmla="*/ 172278 h 915503"/>
              <a:gd name="connsiteX3" fmla="*/ 145774 w 2305878"/>
              <a:gd name="connsiteY3" fmla="*/ 132522 h 915503"/>
              <a:gd name="connsiteX4" fmla="*/ 185530 w 2305878"/>
              <a:gd name="connsiteY4" fmla="*/ 119270 h 915503"/>
              <a:gd name="connsiteX5" fmla="*/ 344556 w 2305878"/>
              <a:gd name="connsiteY5" fmla="*/ 26504 h 915503"/>
              <a:gd name="connsiteX6" fmla="*/ 450574 w 2305878"/>
              <a:gd name="connsiteY6" fmla="*/ 0 h 915503"/>
              <a:gd name="connsiteX7" fmla="*/ 728869 w 2305878"/>
              <a:gd name="connsiteY7" fmla="*/ 26504 h 915503"/>
              <a:gd name="connsiteX8" fmla="*/ 808383 w 2305878"/>
              <a:gd name="connsiteY8" fmla="*/ 79513 h 915503"/>
              <a:gd name="connsiteX9" fmla="*/ 848139 w 2305878"/>
              <a:gd name="connsiteY9" fmla="*/ 92765 h 915503"/>
              <a:gd name="connsiteX10" fmla="*/ 887896 w 2305878"/>
              <a:gd name="connsiteY10" fmla="*/ 132522 h 915503"/>
              <a:gd name="connsiteX11" fmla="*/ 927652 w 2305878"/>
              <a:gd name="connsiteY11" fmla="*/ 159026 h 915503"/>
              <a:gd name="connsiteX12" fmla="*/ 940904 w 2305878"/>
              <a:gd name="connsiteY12" fmla="*/ 225287 h 915503"/>
              <a:gd name="connsiteX13" fmla="*/ 980661 w 2305878"/>
              <a:gd name="connsiteY13" fmla="*/ 477078 h 915503"/>
              <a:gd name="connsiteX14" fmla="*/ 993913 w 2305878"/>
              <a:gd name="connsiteY14" fmla="*/ 702365 h 915503"/>
              <a:gd name="connsiteX15" fmla="*/ 1007165 w 2305878"/>
              <a:gd name="connsiteY15" fmla="*/ 649356 h 915503"/>
              <a:gd name="connsiteX16" fmla="*/ 1020417 w 2305878"/>
              <a:gd name="connsiteY16" fmla="*/ 609600 h 915503"/>
              <a:gd name="connsiteX17" fmla="*/ 1033669 w 2305878"/>
              <a:gd name="connsiteY17" fmla="*/ 185530 h 915503"/>
              <a:gd name="connsiteX18" fmla="*/ 1073426 w 2305878"/>
              <a:gd name="connsiteY18" fmla="*/ 172278 h 915503"/>
              <a:gd name="connsiteX19" fmla="*/ 1126435 w 2305878"/>
              <a:gd name="connsiteY19" fmla="*/ 185530 h 915503"/>
              <a:gd name="connsiteX20" fmla="*/ 1205948 w 2305878"/>
              <a:gd name="connsiteY20" fmla="*/ 251791 h 915503"/>
              <a:gd name="connsiteX21" fmla="*/ 1245704 w 2305878"/>
              <a:gd name="connsiteY21" fmla="*/ 265043 h 915503"/>
              <a:gd name="connsiteX22" fmla="*/ 1298713 w 2305878"/>
              <a:gd name="connsiteY22" fmla="*/ 291548 h 915503"/>
              <a:gd name="connsiteX23" fmla="*/ 1391478 w 2305878"/>
              <a:gd name="connsiteY23" fmla="*/ 344556 h 915503"/>
              <a:gd name="connsiteX24" fmla="*/ 1417983 w 2305878"/>
              <a:gd name="connsiteY24" fmla="*/ 371061 h 915503"/>
              <a:gd name="connsiteX25" fmla="*/ 1484243 w 2305878"/>
              <a:gd name="connsiteY25" fmla="*/ 397565 h 915503"/>
              <a:gd name="connsiteX26" fmla="*/ 1669774 w 2305878"/>
              <a:gd name="connsiteY26" fmla="*/ 463826 h 915503"/>
              <a:gd name="connsiteX27" fmla="*/ 1842052 w 2305878"/>
              <a:gd name="connsiteY27" fmla="*/ 583096 h 915503"/>
              <a:gd name="connsiteX28" fmla="*/ 1961322 w 2305878"/>
              <a:gd name="connsiteY28" fmla="*/ 689113 h 915503"/>
              <a:gd name="connsiteX29" fmla="*/ 1974574 w 2305878"/>
              <a:gd name="connsiteY29" fmla="*/ 834887 h 915503"/>
              <a:gd name="connsiteX30" fmla="*/ 1987826 w 2305878"/>
              <a:gd name="connsiteY30" fmla="*/ 887896 h 915503"/>
              <a:gd name="connsiteX31" fmla="*/ 2001078 w 2305878"/>
              <a:gd name="connsiteY31" fmla="*/ 742122 h 915503"/>
              <a:gd name="connsiteX32" fmla="*/ 2027583 w 2305878"/>
              <a:gd name="connsiteY32" fmla="*/ 212035 h 915503"/>
              <a:gd name="connsiteX33" fmla="*/ 2054087 w 2305878"/>
              <a:gd name="connsiteY33" fmla="*/ 132522 h 915503"/>
              <a:gd name="connsiteX34" fmla="*/ 2067339 w 2305878"/>
              <a:gd name="connsiteY34" fmla="*/ 463826 h 915503"/>
              <a:gd name="connsiteX35" fmla="*/ 2093843 w 2305878"/>
              <a:gd name="connsiteY35" fmla="*/ 728870 h 915503"/>
              <a:gd name="connsiteX36" fmla="*/ 2120348 w 2305878"/>
              <a:gd name="connsiteY36" fmla="*/ 768626 h 915503"/>
              <a:gd name="connsiteX37" fmla="*/ 2199861 w 2305878"/>
              <a:gd name="connsiteY37" fmla="*/ 874643 h 915503"/>
              <a:gd name="connsiteX38" fmla="*/ 2239617 w 2305878"/>
              <a:gd name="connsiteY38" fmla="*/ 887896 h 915503"/>
              <a:gd name="connsiteX39" fmla="*/ 2305878 w 2305878"/>
              <a:gd name="connsiteY39" fmla="*/ 914400 h 9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305878" h="915503">
                <a:moveTo>
                  <a:pt x="0" y="344556"/>
                </a:moveTo>
                <a:cubicBezTo>
                  <a:pt x="4417" y="322469"/>
                  <a:pt x="4887" y="299209"/>
                  <a:pt x="13252" y="278296"/>
                </a:cubicBezTo>
                <a:cubicBezTo>
                  <a:pt x="30664" y="234765"/>
                  <a:pt x="58070" y="202017"/>
                  <a:pt x="92765" y="172278"/>
                </a:cubicBezTo>
                <a:cubicBezTo>
                  <a:pt x="109535" y="157904"/>
                  <a:pt x="126597" y="143480"/>
                  <a:pt x="145774" y="132522"/>
                </a:cubicBezTo>
                <a:cubicBezTo>
                  <a:pt x="157902" y="125592"/>
                  <a:pt x="172278" y="123687"/>
                  <a:pt x="185530" y="119270"/>
                </a:cubicBezTo>
                <a:cubicBezTo>
                  <a:pt x="234992" y="82173"/>
                  <a:pt x="281671" y="42225"/>
                  <a:pt x="344556" y="26504"/>
                </a:cubicBezTo>
                <a:lnTo>
                  <a:pt x="450574" y="0"/>
                </a:lnTo>
                <a:cubicBezTo>
                  <a:pt x="543339" y="8835"/>
                  <a:pt x="637903" y="6289"/>
                  <a:pt x="728869" y="26504"/>
                </a:cubicBezTo>
                <a:cubicBezTo>
                  <a:pt x="759965" y="33414"/>
                  <a:pt x="778163" y="69440"/>
                  <a:pt x="808383" y="79513"/>
                </a:cubicBezTo>
                <a:lnTo>
                  <a:pt x="848139" y="92765"/>
                </a:lnTo>
                <a:cubicBezTo>
                  <a:pt x="861391" y="106017"/>
                  <a:pt x="873498" y="120524"/>
                  <a:pt x="887896" y="132522"/>
                </a:cubicBezTo>
                <a:cubicBezTo>
                  <a:pt x="900131" y="142718"/>
                  <a:pt x="919750" y="145198"/>
                  <a:pt x="927652" y="159026"/>
                </a:cubicBezTo>
                <a:cubicBezTo>
                  <a:pt x="938827" y="178583"/>
                  <a:pt x="937201" y="203069"/>
                  <a:pt x="940904" y="225287"/>
                </a:cubicBezTo>
                <a:cubicBezTo>
                  <a:pt x="954873" y="309101"/>
                  <a:pt x="980661" y="477078"/>
                  <a:pt x="980661" y="477078"/>
                </a:cubicBezTo>
                <a:cubicBezTo>
                  <a:pt x="985078" y="552174"/>
                  <a:pt x="982475" y="628014"/>
                  <a:pt x="993913" y="702365"/>
                </a:cubicBezTo>
                <a:cubicBezTo>
                  <a:pt x="996682" y="720367"/>
                  <a:pt x="1002161" y="666869"/>
                  <a:pt x="1007165" y="649356"/>
                </a:cubicBezTo>
                <a:cubicBezTo>
                  <a:pt x="1011002" y="635925"/>
                  <a:pt x="1016000" y="622852"/>
                  <a:pt x="1020417" y="609600"/>
                </a:cubicBezTo>
                <a:cubicBezTo>
                  <a:pt x="1024834" y="468243"/>
                  <a:pt x="1016651" y="325928"/>
                  <a:pt x="1033669" y="185530"/>
                </a:cubicBezTo>
                <a:cubicBezTo>
                  <a:pt x="1035350" y="171662"/>
                  <a:pt x="1059457" y="172278"/>
                  <a:pt x="1073426" y="172278"/>
                </a:cubicBezTo>
                <a:cubicBezTo>
                  <a:pt x="1091639" y="172278"/>
                  <a:pt x="1108765" y="181113"/>
                  <a:pt x="1126435" y="185530"/>
                </a:cubicBezTo>
                <a:cubicBezTo>
                  <a:pt x="1152939" y="207617"/>
                  <a:pt x="1177242" y="232653"/>
                  <a:pt x="1205948" y="251791"/>
                </a:cubicBezTo>
                <a:cubicBezTo>
                  <a:pt x="1217571" y="259540"/>
                  <a:pt x="1232865" y="259540"/>
                  <a:pt x="1245704" y="265043"/>
                </a:cubicBezTo>
                <a:cubicBezTo>
                  <a:pt x="1263862" y="272825"/>
                  <a:pt x="1281960" y="281078"/>
                  <a:pt x="1298713" y="291548"/>
                </a:cubicBezTo>
                <a:cubicBezTo>
                  <a:pt x="1390402" y="348854"/>
                  <a:pt x="1313373" y="318521"/>
                  <a:pt x="1391478" y="344556"/>
                </a:cubicBezTo>
                <a:cubicBezTo>
                  <a:pt x="1400313" y="353391"/>
                  <a:pt x="1407135" y="364862"/>
                  <a:pt x="1417983" y="371061"/>
                </a:cubicBezTo>
                <a:cubicBezTo>
                  <a:pt x="1438637" y="382863"/>
                  <a:pt x="1461841" y="389564"/>
                  <a:pt x="1484243" y="397565"/>
                </a:cubicBezTo>
                <a:cubicBezTo>
                  <a:pt x="1520017" y="410341"/>
                  <a:pt x="1624810" y="441344"/>
                  <a:pt x="1669774" y="463826"/>
                </a:cubicBezTo>
                <a:cubicBezTo>
                  <a:pt x="1716168" y="487023"/>
                  <a:pt x="1814461" y="555505"/>
                  <a:pt x="1842052" y="583096"/>
                </a:cubicBezTo>
                <a:cubicBezTo>
                  <a:pt x="1932827" y="673871"/>
                  <a:pt x="1890377" y="641818"/>
                  <a:pt x="1961322" y="689113"/>
                </a:cubicBezTo>
                <a:cubicBezTo>
                  <a:pt x="1965739" y="737704"/>
                  <a:pt x="1968126" y="786523"/>
                  <a:pt x="1974574" y="834887"/>
                </a:cubicBezTo>
                <a:cubicBezTo>
                  <a:pt x="1976981" y="852941"/>
                  <a:pt x="1982822" y="905409"/>
                  <a:pt x="1987826" y="887896"/>
                </a:cubicBezTo>
                <a:cubicBezTo>
                  <a:pt x="2001230" y="840982"/>
                  <a:pt x="1996661" y="790713"/>
                  <a:pt x="2001078" y="742122"/>
                </a:cubicBezTo>
                <a:cubicBezTo>
                  <a:pt x="2005598" y="579391"/>
                  <a:pt x="1976800" y="381307"/>
                  <a:pt x="2027583" y="212035"/>
                </a:cubicBezTo>
                <a:cubicBezTo>
                  <a:pt x="2035611" y="185275"/>
                  <a:pt x="2045252" y="159026"/>
                  <a:pt x="2054087" y="132522"/>
                </a:cubicBezTo>
                <a:cubicBezTo>
                  <a:pt x="2058504" y="242957"/>
                  <a:pt x="2062082" y="353428"/>
                  <a:pt x="2067339" y="463826"/>
                </a:cubicBezTo>
                <a:cubicBezTo>
                  <a:pt x="2067950" y="476651"/>
                  <a:pt x="2059303" y="659791"/>
                  <a:pt x="2093843" y="728870"/>
                </a:cubicBezTo>
                <a:cubicBezTo>
                  <a:pt x="2100966" y="743116"/>
                  <a:pt x="2112446" y="754797"/>
                  <a:pt x="2120348" y="768626"/>
                </a:cubicBezTo>
                <a:cubicBezTo>
                  <a:pt x="2152518" y="824922"/>
                  <a:pt x="2139852" y="831779"/>
                  <a:pt x="2199861" y="874643"/>
                </a:cubicBezTo>
                <a:cubicBezTo>
                  <a:pt x="2211228" y="882762"/>
                  <a:pt x="2226365" y="883478"/>
                  <a:pt x="2239617" y="887896"/>
                </a:cubicBezTo>
                <a:cubicBezTo>
                  <a:pt x="2275493" y="923770"/>
                  <a:pt x="2253628" y="914400"/>
                  <a:pt x="2305878" y="914400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269FC4B-97D0-F14C-5F37-FC9D0A149182}"/>
              </a:ext>
            </a:extLst>
          </p:cNvPr>
          <p:cNvSpPr txBox="1"/>
          <p:nvPr/>
        </p:nvSpPr>
        <p:spPr>
          <a:xfrm>
            <a:off x="6882465" y="6191815"/>
            <a:ext cx="569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λ</a:t>
            </a:r>
            <a:r>
              <a:rPr lang="en-US" dirty="0"/>
              <a:t>, Å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A811F84-8B0C-7CE6-C761-52AAA3BDDB06}"/>
              </a:ext>
            </a:extLst>
          </p:cNvPr>
          <p:cNvSpPr txBox="1"/>
          <p:nvPr/>
        </p:nvSpPr>
        <p:spPr>
          <a:xfrm rot="16200000">
            <a:off x="3606717" y="5142966"/>
            <a:ext cx="2343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Spectral flux density:</a:t>
            </a:r>
          </a:p>
          <a:p>
            <a:r>
              <a:rPr lang="en-US" b="1" dirty="0"/>
              <a:t>erg/sec/cm</a:t>
            </a:r>
            <a:r>
              <a:rPr lang="en-US" b="1" baseline="30000" dirty="0"/>
              <a:t>2</a:t>
            </a:r>
            <a:r>
              <a:rPr lang="en-US" b="1" dirty="0"/>
              <a:t>/Å</a:t>
            </a:r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C0A664DB-D903-500A-104E-CAE635D2A62D}"/>
              </a:ext>
            </a:extLst>
          </p:cNvPr>
          <p:cNvSpPr/>
          <p:nvPr/>
        </p:nvSpPr>
        <p:spPr>
          <a:xfrm>
            <a:off x="8032336" y="4585252"/>
            <a:ext cx="2859682" cy="1205948"/>
          </a:xfrm>
          <a:custGeom>
            <a:avLst/>
            <a:gdLst>
              <a:gd name="connsiteX0" fmla="*/ 2345635 w 2675670"/>
              <a:gd name="connsiteY0" fmla="*/ 0 h 1073426"/>
              <a:gd name="connsiteX1" fmla="*/ 2650435 w 2675670"/>
              <a:gd name="connsiteY1" fmla="*/ 384313 h 1073426"/>
              <a:gd name="connsiteX2" fmla="*/ 1762539 w 2675670"/>
              <a:gd name="connsiteY2" fmla="*/ 662609 h 1073426"/>
              <a:gd name="connsiteX3" fmla="*/ 0 w 2675670"/>
              <a:gd name="connsiteY3" fmla="*/ 1073426 h 1073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5670" h="1073426">
                <a:moveTo>
                  <a:pt x="2345635" y="0"/>
                </a:moveTo>
                <a:cubicBezTo>
                  <a:pt x="2546626" y="136939"/>
                  <a:pt x="2747618" y="273878"/>
                  <a:pt x="2650435" y="384313"/>
                </a:cubicBezTo>
                <a:cubicBezTo>
                  <a:pt x="2553252" y="494748"/>
                  <a:pt x="2204278" y="547757"/>
                  <a:pt x="1762539" y="662609"/>
                </a:cubicBezTo>
                <a:cubicBezTo>
                  <a:pt x="1320800" y="777461"/>
                  <a:pt x="660400" y="925443"/>
                  <a:pt x="0" y="1073426"/>
                </a:cubicBezTo>
              </a:path>
            </a:pathLst>
          </a:custGeom>
          <a:noFill/>
          <a:ln w="38100">
            <a:solidFill>
              <a:schemeClr val="bg1">
                <a:lumMod val="50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C4DBE15-3EEB-C611-3981-72E20E604492}"/>
              </a:ext>
            </a:extLst>
          </p:cNvPr>
          <p:cNvSpPr txBox="1"/>
          <p:nvPr/>
        </p:nvSpPr>
        <p:spPr>
          <a:xfrm>
            <a:off x="745121" y="3061427"/>
            <a:ext cx="4334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B291B89-93D8-CBD5-E6F1-0239F77A6E0D}"/>
              </a:ext>
            </a:extLst>
          </p:cNvPr>
          <p:cNvSpPr txBox="1"/>
          <p:nvPr/>
        </p:nvSpPr>
        <p:spPr>
          <a:xfrm>
            <a:off x="4116562" y="2961820"/>
            <a:ext cx="4334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562066C-E61E-7C1C-8E6D-79FD25491514}"/>
              </a:ext>
            </a:extLst>
          </p:cNvPr>
          <p:cNvSpPr txBox="1"/>
          <p:nvPr/>
        </p:nvSpPr>
        <p:spPr>
          <a:xfrm>
            <a:off x="7633536" y="1044357"/>
            <a:ext cx="2201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Apparent magnitude in filter / band</a:t>
            </a:r>
          </a:p>
        </p:txBody>
      </p:sp>
      <p:sp>
        <p:nvSpPr>
          <p:cNvPr id="59" name="Left Brace 58">
            <a:extLst>
              <a:ext uri="{FF2B5EF4-FFF2-40B4-BE49-F238E27FC236}">
                <a16:creationId xmlns:a16="http://schemas.microsoft.com/office/drawing/2014/main" id="{10442EC7-D33A-6A8E-731B-C90E6D34EDE3}"/>
              </a:ext>
            </a:extLst>
          </p:cNvPr>
          <p:cNvSpPr/>
          <p:nvPr/>
        </p:nvSpPr>
        <p:spPr>
          <a:xfrm rot="5400000">
            <a:off x="8447615" y="1097973"/>
            <a:ext cx="312484" cy="1419996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DAB2BF1-6F3A-70F2-6D6B-62C9FC4FEF71}"/>
              </a:ext>
            </a:extLst>
          </p:cNvPr>
          <p:cNvSpPr txBox="1"/>
          <p:nvPr/>
        </p:nvSpPr>
        <p:spPr>
          <a:xfrm rot="20487459">
            <a:off x="4065251" y="2578209"/>
            <a:ext cx="5070488" cy="310854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There is a relationship between brightness (photometry) and spectral flux density (Y-axis of spectrum profile).</a:t>
            </a:r>
          </a:p>
          <a:p>
            <a:r>
              <a:rPr lang="en-US" sz="2800" dirty="0"/>
              <a:t>Our goal is to find it, and apply it to your “relative Intensity” spectra profiles.</a:t>
            </a:r>
          </a:p>
        </p:txBody>
      </p:sp>
    </p:spTree>
    <p:extLst>
      <p:ext uri="{BB962C8B-B14F-4D97-AF65-F5344CB8AC3E}">
        <p14:creationId xmlns:p14="http://schemas.microsoft.com/office/powerpoint/2010/main" val="2735061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43" grpId="0" animBg="1"/>
      <p:bldP spid="44" grpId="0" animBg="1"/>
      <p:bldP spid="45" grpId="0"/>
      <p:bldP spid="47" grpId="0"/>
      <p:bldP spid="55" grpId="0" animBg="1"/>
      <p:bldP spid="49" grpId="0"/>
      <p:bldP spid="50" grpId="0" animBg="1"/>
      <p:bldP spid="51" grpId="0" animBg="1"/>
      <p:bldP spid="52" grpId="0"/>
      <p:bldP spid="53" grpId="0"/>
      <p:bldP spid="54" grpId="0" animBg="1"/>
      <p:bldP spid="56" grpId="0"/>
      <p:bldP spid="57" grpId="0"/>
      <p:bldP spid="58" grpId="0"/>
      <p:bldP spid="59" grpId="0" animBg="1"/>
      <p:bldP spid="6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08F08-7984-72DB-8972-3C11DA015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Simple: ISIS Command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C5ECAA-94AE-03BA-9902-3EF057A6C0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2054" y="1679742"/>
            <a:ext cx="4467367" cy="160307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Process spectrum as usual, FITS profile of Rel Int vs </a:t>
            </a:r>
            <a:r>
              <a:rPr lang="el-GR" dirty="0"/>
              <a:t>λ</a:t>
            </a:r>
            <a:endParaRPr lang="en-US" dirty="0"/>
          </a:p>
          <a:p>
            <a:pPr lvl="1"/>
            <a:r>
              <a:rPr lang="en-US" dirty="0"/>
              <a:t>Saved into “working directory”</a:t>
            </a:r>
          </a:p>
          <a:p>
            <a:pPr marL="0" indent="0">
              <a:buNone/>
            </a:pPr>
            <a:r>
              <a:rPr lang="en-US" dirty="0"/>
              <a:t>Then:</a:t>
            </a:r>
          </a:p>
          <a:p>
            <a:pPr lvl="1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D80359-282A-2C99-EA75-BE3B983791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239" t="21691" r="8321" b="14859"/>
          <a:stretch/>
        </p:blipFill>
        <p:spPr>
          <a:xfrm>
            <a:off x="4907508" y="1690688"/>
            <a:ext cx="7246961" cy="435133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F4D7F0C-CE66-073A-F201-450F65DC9B97}"/>
              </a:ext>
            </a:extLst>
          </p:cNvPr>
          <p:cNvSpPr/>
          <p:nvPr/>
        </p:nvSpPr>
        <p:spPr>
          <a:xfrm>
            <a:off x="9662615" y="1924334"/>
            <a:ext cx="573206" cy="28660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C7016D3-7D57-0F02-BE1B-98B0340E35FA}"/>
              </a:ext>
            </a:extLst>
          </p:cNvPr>
          <p:cNvSpPr/>
          <p:nvPr/>
        </p:nvSpPr>
        <p:spPr>
          <a:xfrm>
            <a:off x="10215349" y="2175443"/>
            <a:ext cx="573206" cy="28660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01ECF92-64B1-E0B1-224E-B00FB7472955}"/>
              </a:ext>
            </a:extLst>
          </p:cNvPr>
          <p:cNvSpPr/>
          <p:nvPr/>
        </p:nvSpPr>
        <p:spPr>
          <a:xfrm>
            <a:off x="9089409" y="4763069"/>
            <a:ext cx="2934269" cy="126801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2A445794-29FB-D1EA-0693-C3BA158C6E93}"/>
              </a:ext>
            </a:extLst>
          </p:cNvPr>
          <p:cNvSpPr/>
          <p:nvPr/>
        </p:nvSpPr>
        <p:spPr>
          <a:xfrm>
            <a:off x="8827828" y="5063319"/>
            <a:ext cx="330958" cy="232012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3A23ABFA-D9B0-E8B4-6510-8E7177466E1C}"/>
              </a:ext>
            </a:extLst>
          </p:cNvPr>
          <p:cNvSpPr/>
          <p:nvPr/>
        </p:nvSpPr>
        <p:spPr>
          <a:xfrm>
            <a:off x="8827828" y="5342483"/>
            <a:ext cx="330958" cy="232012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AF0CCFD9-F678-9F3B-A26B-F4B9589BDA99}"/>
              </a:ext>
            </a:extLst>
          </p:cNvPr>
          <p:cNvSpPr/>
          <p:nvPr/>
        </p:nvSpPr>
        <p:spPr>
          <a:xfrm>
            <a:off x="10774907" y="5253773"/>
            <a:ext cx="330958" cy="232012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300AA1F9-554B-9840-B2F7-5DC22DDD67C5}"/>
              </a:ext>
            </a:extLst>
          </p:cNvPr>
          <p:cNvSpPr/>
          <p:nvPr/>
        </p:nvSpPr>
        <p:spPr>
          <a:xfrm>
            <a:off x="8845458" y="5607999"/>
            <a:ext cx="330958" cy="232012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CA1EA36-C817-1D5E-A001-F49748ACA546}"/>
              </a:ext>
            </a:extLst>
          </p:cNvPr>
          <p:cNvSpPr/>
          <p:nvPr/>
        </p:nvSpPr>
        <p:spPr>
          <a:xfrm>
            <a:off x="11353800" y="5526729"/>
            <a:ext cx="556146" cy="3542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F27F48C-F678-F6EC-B903-BD58D6957522}"/>
              </a:ext>
            </a:extLst>
          </p:cNvPr>
          <p:cNvSpPr txBox="1">
            <a:spLocks/>
          </p:cNvSpPr>
          <p:nvPr/>
        </p:nvSpPr>
        <p:spPr>
          <a:xfrm>
            <a:off x="406021" y="3282820"/>
            <a:ext cx="4467367" cy="321005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ISIS &gt; Tools</a:t>
            </a:r>
          </a:p>
          <a:p>
            <a:r>
              <a:rPr lang="en-US" dirty="0"/>
              <a:t>&gt; Spectra3 menu</a:t>
            </a:r>
          </a:p>
          <a:p>
            <a:r>
              <a:rPr lang="en-US" dirty="0"/>
              <a:t>Enter:</a:t>
            </a:r>
          </a:p>
          <a:p>
            <a:pPr lvl="1"/>
            <a:r>
              <a:rPr lang="en-US" dirty="0"/>
              <a:t>Rel Int profile file name</a:t>
            </a:r>
          </a:p>
          <a:p>
            <a:pPr lvl="1"/>
            <a:r>
              <a:rPr lang="en-US" dirty="0"/>
              <a:t>File name for flux-</a:t>
            </a:r>
            <a:r>
              <a:rPr lang="en-US" dirty="0" err="1"/>
              <a:t>cal’d</a:t>
            </a:r>
            <a:r>
              <a:rPr lang="en-US" dirty="0"/>
              <a:t> file</a:t>
            </a:r>
          </a:p>
          <a:p>
            <a:pPr lvl="1"/>
            <a:r>
              <a:rPr lang="en-US" dirty="0"/>
              <a:t>V-mag</a:t>
            </a:r>
          </a:p>
          <a:p>
            <a:pPr lvl="1"/>
            <a:r>
              <a:rPr lang="en-US" dirty="0"/>
              <a:t>Select “Bessel V” and “GO”</a:t>
            </a:r>
          </a:p>
          <a:p>
            <a:pPr lvl="1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F04F3EC-96FA-FC09-6137-9D7C63C408A6}"/>
              </a:ext>
            </a:extLst>
          </p:cNvPr>
          <p:cNvSpPr txBox="1"/>
          <p:nvPr/>
        </p:nvSpPr>
        <p:spPr>
          <a:xfrm>
            <a:off x="5128146" y="6223276"/>
            <a:ext cx="7026323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Writes flux-calibrated FITS profile to Working Directory</a:t>
            </a:r>
          </a:p>
        </p:txBody>
      </p:sp>
    </p:spTree>
    <p:extLst>
      <p:ext uri="{BB962C8B-B14F-4D97-AF65-F5344CB8AC3E}">
        <p14:creationId xmlns:p14="http://schemas.microsoft.com/office/powerpoint/2010/main" val="560152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131A5A4-7C9D-6512-4870-FBF12FB32040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l="6646" t="9931" r="6874" b="50000"/>
          <a:stretch/>
        </p:blipFill>
        <p:spPr>
          <a:xfrm>
            <a:off x="352927" y="3429000"/>
            <a:ext cx="11839074" cy="3428685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3BAE65FD-9442-3020-90CA-82A0D6D2A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44943"/>
            <a:ext cx="7951839" cy="838720"/>
          </a:xfrm>
        </p:spPr>
        <p:txBody>
          <a:bodyPr>
            <a:normAutofit fontScale="90000"/>
          </a:bodyPr>
          <a:lstStyle/>
          <a:p>
            <a:r>
              <a:rPr lang="en-US" dirty="0"/>
              <a:t>Assumptions hidden within ISIS tool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766930A-655B-F0C7-F0B2-D8D75436BC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2927" y="1027907"/>
            <a:ext cx="5448784" cy="2401094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dirty="0"/>
              <a:t>Low- or medium-resolution spectrograph (e.g. ALPY, LISA)</a:t>
            </a:r>
          </a:p>
          <a:p>
            <a:pPr lvl="1"/>
            <a:r>
              <a:rPr lang="en-US" dirty="0"/>
              <a:t>R≈ 500 – 2000</a:t>
            </a:r>
          </a:p>
          <a:p>
            <a:pPr lvl="1"/>
            <a:r>
              <a:rPr lang="en-US" dirty="0"/>
              <a:t>Spectral range spans ≈ 4700 - 6700Å</a:t>
            </a:r>
          </a:p>
          <a:p>
            <a:r>
              <a:rPr lang="en-US" dirty="0"/>
              <a:t>“Simultaneous” V-mag of target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A8720FB8-FD97-4D95-1277-E75AEAC5EAD5}"/>
              </a:ext>
            </a:extLst>
          </p:cNvPr>
          <p:cNvSpPr txBox="1">
            <a:spLocks/>
          </p:cNvSpPr>
          <p:nvPr/>
        </p:nvSpPr>
        <p:spPr>
          <a:xfrm>
            <a:off x="6093372" y="1027906"/>
            <a:ext cx="5872656" cy="240109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Your spectrum profile has been corrected for:</a:t>
            </a:r>
          </a:p>
          <a:p>
            <a:pPr lvl="1"/>
            <a:r>
              <a:rPr lang="en-US" dirty="0"/>
              <a:t>Instrumental + atmospheric response</a:t>
            </a:r>
          </a:p>
          <a:p>
            <a:pPr lvl="1"/>
            <a:r>
              <a:rPr lang="en-US" dirty="0"/>
              <a:t>Rel Int (</a:t>
            </a:r>
            <a:r>
              <a:rPr lang="en-US" dirty="0" err="1"/>
              <a:t>exo</a:t>
            </a:r>
            <a:r>
              <a:rPr lang="en-US" dirty="0"/>
              <a:t>-atmospheric) vs wavelength</a:t>
            </a:r>
          </a:p>
          <a:p>
            <a:pPr lvl="1"/>
            <a:r>
              <a:rPr lang="en-US" dirty="0"/>
              <a:t>Normalized (I</a:t>
            </a:r>
            <a:r>
              <a:rPr lang="en-US" baseline="-25000" dirty="0"/>
              <a:t>REL</a:t>
            </a:r>
            <a:r>
              <a:rPr lang="en-US" dirty="0"/>
              <a:t> = 1) at some wavelength range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003CB7-1597-0BB4-BCF5-AC1E4E8C596B}"/>
              </a:ext>
            </a:extLst>
          </p:cNvPr>
          <p:cNvSpPr txBox="1"/>
          <p:nvPr/>
        </p:nvSpPr>
        <p:spPr>
          <a:xfrm rot="16200000">
            <a:off x="-888031" y="4816364"/>
            <a:ext cx="2112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Relative Intensity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AFC5749-DD15-7BB6-219A-EA637A660EE3}"/>
              </a:ext>
            </a:extLst>
          </p:cNvPr>
          <p:cNvSpPr txBox="1"/>
          <p:nvPr/>
        </p:nvSpPr>
        <p:spPr>
          <a:xfrm>
            <a:off x="5302561" y="6488353"/>
            <a:ext cx="256443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Wavelength (Angstroms)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0A7542-02C0-5751-BA8C-B2025F10E459}"/>
              </a:ext>
            </a:extLst>
          </p:cNvPr>
          <p:cNvSpPr txBox="1"/>
          <p:nvPr/>
        </p:nvSpPr>
        <p:spPr>
          <a:xfrm>
            <a:off x="3891548" y="4141282"/>
            <a:ext cx="2201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 spectrum profile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479740E-0570-E1DA-45FE-5923F64935F1}"/>
              </a:ext>
            </a:extLst>
          </p:cNvPr>
          <p:cNvSpPr txBox="1"/>
          <p:nvPr/>
        </p:nvSpPr>
        <p:spPr>
          <a:xfrm>
            <a:off x="7866992" y="4958676"/>
            <a:ext cx="2743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V-band response profile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59AC490-F229-3289-20D7-4E8DD0D3546D}"/>
              </a:ext>
            </a:extLst>
          </p:cNvPr>
          <p:cNvSpPr/>
          <p:nvPr/>
        </p:nvSpPr>
        <p:spPr>
          <a:xfrm>
            <a:off x="3263462" y="4367048"/>
            <a:ext cx="677917" cy="268014"/>
          </a:xfrm>
          <a:custGeom>
            <a:avLst/>
            <a:gdLst>
              <a:gd name="connsiteX0" fmla="*/ 677917 w 677917"/>
              <a:gd name="connsiteY0" fmla="*/ 0 h 268014"/>
              <a:gd name="connsiteX1" fmla="*/ 283779 w 677917"/>
              <a:gd name="connsiteY1" fmla="*/ 0 h 268014"/>
              <a:gd name="connsiteX2" fmla="*/ 0 w 677917"/>
              <a:gd name="connsiteY2" fmla="*/ 268014 h 268014"/>
              <a:gd name="connsiteX3" fmla="*/ 0 w 677917"/>
              <a:gd name="connsiteY3" fmla="*/ 268014 h 268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7917" h="268014">
                <a:moveTo>
                  <a:pt x="677917" y="0"/>
                </a:moveTo>
                <a:lnTo>
                  <a:pt x="283779" y="0"/>
                </a:lnTo>
                <a:lnTo>
                  <a:pt x="0" y="268014"/>
                </a:lnTo>
                <a:lnTo>
                  <a:pt x="0" y="268014"/>
                </a:ln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AC405F9-A74E-2679-BD55-2A636DD22810}"/>
              </a:ext>
            </a:extLst>
          </p:cNvPr>
          <p:cNvSpPr/>
          <p:nvPr/>
        </p:nvSpPr>
        <p:spPr>
          <a:xfrm>
            <a:off x="7267903" y="5153799"/>
            <a:ext cx="599087" cy="676296"/>
          </a:xfrm>
          <a:custGeom>
            <a:avLst/>
            <a:gdLst>
              <a:gd name="connsiteX0" fmla="*/ 677917 w 677917"/>
              <a:gd name="connsiteY0" fmla="*/ 0 h 268014"/>
              <a:gd name="connsiteX1" fmla="*/ 283779 w 677917"/>
              <a:gd name="connsiteY1" fmla="*/ 0 h 268014"/>
              <a:gd name="connsiteX2" fmla="*/ 0 w 677917"/>
              <a:gd name="connsiteY2" fmla="*/ 268014 h 268014"/>
              <a:gd name="connsiteX3" fmla="*/ 0 w 677917"/>
              <a:gd name="connsiteY3" fmla="*/ 268014 h 268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7917" h="268014">
                <a:moveTo>
                  <a:pt x="677917" y="0"/>
                </a:moveTo>
                <a:lnTo>
                  <a:pt x="283779" y="0"/>
                </a:lnTo>
                <a:lnTo>
                  <a:pt x="0" y="268014"/>
                </a:lnTo>
                <a:lnTo>
                  <a:pt x="0" y="268014"/>
                </a:lnTo>
              </a:path>
            </a:pathLst>
          </a:custGeom>
          <a:noFill/>
          <a:ln w="28575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465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7797B-8C8D-7C42-5B63-18A50545D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383" y="234857"/>
            <a:ext cx="3807229" cy="1325563"/>
          </a:xfrm>
        </p:spPr>
        <p:txBody>
          <a:bodyPr>
            <a:normAutofit/>
          </a:bodyPr>
          <a:lstStyle/>
          <a:p>
            <a:r>
              <a:rPr lang="en-US" dirty="0"/>
              <a:t>V-band flux</a:t>
            </a:r>
            <a:br>
              <a:rPr lang="en-US" dirty="0"/>
            </a:br>
            <a:r>
              <a:rPr lang="en-US" dirty="0"/>
              <a:t>from target: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097B5A-C6E1-BE7A-DF89-BA4FA630D3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141" y="1768168"/>
            <a:ext cx="4299065" cy="2853708"/>
          </a:xfrm>
        </p:spPr>
        <p:txBody>
          <a:bodyPr/>
          <a:lstStyle/>
          <a:p>
            <a:r>
              <a:rPr lang="en-US" dirty="0"/>
              <a:t>Multiply: received flux F(</a:t>
            </a:r>
            <a:r>
              <a:rPr lang="el-GR" dirty="0"/>
              <a:t>λ</a:t>
            </a:r>
            <a:r>
              <a:rPr lang="en-US" dirty="0"/>
              <a:t>) times V-band Response function</a:t>
            </a:r>
          </a:p>
          <a:p>
            <a:r>
              <a:rPr lang="en-US" dirty="0"/>
              <a:t>Integrate over all λ</a:t>
            </a:r>
          </a:p>
          <a:p>
            <a:pPr marL="0" indent="0">
              <a:buNone/>
            </a:pPr>
            <a:r>
              <a:rPr lang="en-US" dirty="0"/>
              <a:t>                  = F</a:t>
            </a:r>
            <a:r>
              <a:rPr lang="en-US" baseline="-25000" dirty="0"/>
              <a:t>V</a:t>
            </a:r>
            <a:r>
              <a:rPr lang="en-US" dirty="0"/>
              <a:t>, in erg/s/cm</a:t>
            </a:r>
            <a:r>
              <a:rPr lang="en-US" baseline="30000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4D5549E-EEFF-1D41-8551-AA004A01E45E}"/>
                  </a:ext>
                </a:extLst>
              </p:cNvPr>
              <p:cNvSpPr txBox="1"/>
              <p:nvPr/>
            </p:nvSpPr>
            <p:spPr>
              <a:xfrm>
                <a:off x="6320714" y="5594819"/>
                <a:ext cx="5058696" cy="113018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𝑇𝑔𝑡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𝑇𝑔𝑡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𝑅𝑒𝑠𝑝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4D5549E-EEFF-1D41-8551-AA004A01E4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0714" y="5594819"/>
                <a:ext cx="5058696" cy="113018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D38FDB4B-15E0-C91A-4596-CAA5E6C4455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596" t="9931" r="28024" b="50000"/>
          <a:stretch/>
        </p:blipFill>
        <p:spPr>
          <a:xfrm>
            <a:off x="4557206" y="234857"/>
            <a:ext cx="7680960" cy="256937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7BA1F8A-1F9D-9B91-9DB2-3183F3139C0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838" t="10382" r="27782" b="50000"/>
          <a:stretch/>
        </p:blipFill>
        <p:spPr>
          <a:xfrm>
            <a:off x="4557206" y="2902274"/>
            <a:ext cx="7680960" cy="254042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9DD1B1D-080E-B309-8B2C-0BA8BE72CDF2}"/>
              </a:ext>
            </a:extLst>
          </p:cNvPr>
          <p:cNvSpPr txBox="1"/>
          <p:nvPr/>
        </p:nvSpPr>
        <p:spPr>
          <a:xfrm>
            <a:off x="6726379" y="385990"/>
            <a:ext cx="17622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Target spectrum (erg/s/cm2/Å)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34BCFF7-5E1C-3F0E-1930-16F30B70334E}"/>
              </a:ext>
            </a:extLst>
          </p:cNvPr>
          <p:cNvSpPr txBox="1"/>
          <p:nvPr/>
        </p:nvSpPr>
        <p:spPr>
          <a:xfrm>
            <a:off x="9913374" y="1121837"/>
            <a:ext cx="15249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V-response</a:t>
            </a:r>
          </a:p>
          <a:p>
            <a:r>
              <a:rPr lang="en-US" dirty="0">
                <a:solidFill>
                  <a:srgbClr val="0070C0"/>
                </a:solidFill>
              </a:rPr>
              <a:t>(normalized)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327F21B-C12D-2963-81DA-4C41F6844CBA}"/>
              </a:ext>
            </a:extLst>
          </p:cNvPr>
          <p:cNvCxnSpPr/>
          <p:nvPr/>
        </p:nvCxnSpPr>
        <p:spPr>
          <a:xfrm flipH="1">
            <a:off x="6384175" y="709155"/>
            <a:ext cx="342204" cy="4126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ABF8FD35-7C81-4098-3968-C9A0FCE96EC7}"/>
              </a:ext>
            </a:extLst>
          </p:cNvPr>
          <p:cNvSpPr/>
          <p:nvPr/>
        </p:nvSpPr>
        <p:spPr>
          <a:xfrm>
            <a:off x="9326880" y="1296785"/>
            <a:ext cx="532015" cy="698270"/>
          </a:xfrm>
          <a:custGeom>
            <a:avLst/>
            <a:gdLst>
              <a:gd name="connsiteX0" fmla="*/ 532015 w 532015"/>
              <a:gd name="connsiteY0" fmla="*/ 0 h 698270"/>
              <a:gd name="connsiteX1" fmla="*/ 282633 w 532015"/>
              <a:gd name="connsiteY1" fmla="*/ 0 h 698270"/>
              <a:gd name="connsiteX2" fmla="*/ 0 w 532015"/>
              <a:gd name="connsiteY2" fmla="*/ 698270 h 698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2015" h="698270">
                <a:moveTo>
                  <a:pt x="532015" y="0"/>
                </a:moveTo>
                <a:lnTo>
                  <a:pt x="282633" y="0"/>
                </a:lnTo>
                <a:lnTo>
                  <a:pt x="0" y="698270"/>
                </a:lnTo>
              </a:path>
            </a:pathLst>
          </a:custGeom>
          <a:noFill/>
          <a:ln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E92E2B4-6DC0-FAFC-A3F0-6BE0B681C845}"/>
              </a:ext>
            </a:extLst>
          </p:cNvPr>
          <p:cNvSpPr/>
          <p:nvPr/>
        </p:nvSpPr>
        <p:spPr>
          <a:xfrm>
            <a:off x="7099069" y="4256116"/>
            <a:ext cx="3895924" cy="808892"/>
          </a:xfrm>
          <a:custGeom>
            <a:avLst/>
            <a:gdLst>
              <a:gd name="connsiteX0" fmla="*/ 0 w 3895924"/>
              <a:gd name="connsiteY0" fmla="*/ 805566 h 866311"/>
              <a:gd name="connsiteX1" fmla="*/ 249382 w 3895924"/>
              <a:gd name="connsiteY1" fmla="*/ 722439 h 866311"/>
              <a:gd name="connsiteX2" fmla="*/ 532015 w 3895924"/>
              <a:gd name="connsiteY2" fmla="*/ 406555 h 866311"/>
              <a:gd name="connsiteX3" fmla="*/ 814647 w 3895924"/>
              <a:gd name="connsiteY3" fmla="*/ 40795 h 866311"/>
              <a:gd name="connsiteX4" fmla="*/ 1230284 w 3895924"/>
              <a:gd name="connsiteY4" fmla="*/ 57421 h 866311"/>
              <a:gd name="connsiteX5" fmla="*/ 2161309 w 3895924"/>
              <a:gd name="connsiteY5" fmla="*/ 473057 h 866311"/>
              <a:gd name="connsiteX6" fmla="*/ 2926080 w 3895924"/>
              <a:gd name="connsiteY6" fmla="*/ 655937 h 866311"/>
              <a:gd name="connsiteX7" fmla="*/ 3773978 w 3895924"/>
              <a:gd name="connsiteY7" fmla="*/ 855443 h 866311"/>
              <a:gd name="connsiteX8" fmla="*/ 66502 w 3895924"/>
              <a:gd name="connsiteY8" fmla="*/ 822192 h 866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95924" h="866311">
                <a:moveTo>
                  <a:pt x="0" y="805566"/>
                </a:moveTo>
                <a:cubicBezTo>
                  <a:pt x="80356" y="797253"/>
                  <a:pt x="160713" y="788941"/>
                  <a:pt x="249382" y="722439"/>
                </a:cubicBezTo>
                <a:cubicBezTo>
                  <a:pt x="338051" y="655937"/>
                  <a:pt x="437804" y="520162"/>
                  <a:pt x="532015" y="406555"/>
                </a:cubicBezTo>
                <a:cubicBezTo>
                  <a:pt x="626226" y="292948"/>
                  <a:pt x="698269" y="98984"/>
                  <a:pt x="814647" y="40795"/>
                </a:cubicBezTo>
                <a:cubicBezTo>
                  <a:pt x="931025" y="-17394"/>
                  <a:pt x="1005840" y="-14623"/>
                  <a:pt x="1230284" y="57421"/>
                </a:cubicBezTo>
                <a:cubicBezTo>
                  <a:pt x="1454728" y="129465"/>
                  <a:pt x="1878676" y="373304"/>
                  <a:pt x="2161309" y="473057"/>
                </a:cubicBezTo>
                <a:cubicBezTo>
                  <a:pt x="2443942" y="572810"/>
                  <a:pt x="2926080" y="655937"/>
                  <a:pt x="2926080" y="655937"/>
                </a:cubicBezTo>
                <a:cubicBezTo>
                  <a:pt x="3194858" y="719668"/>
                  <a:pt x="4250574" y="827734"/>
                  <a:pt x="3773978" y="855443"/>
                </a:cubicBezTo>
                <a:cubicBezTo>
                  <a:pt x="3297382" y="883152"/>
                  <a:pt x="1681942" y="852672"/>
                  <a:pt x="66502" y="822192"/>
                </a:cubicBezTo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1658D50-53F8-98E2-679D-36B7B570A967}"/>
              </a:ext>
            </a:extLst>
          </p:cNvPr>
          <p:cNvSpPr txBox="1"/>
          <p:nvPr/>
        </p:nvSpPr>
        <p:spPr>
          <a:xfrm>
            <a:off x="5454532" y="3677244"/>
            <a:ext cx="2201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</a:t>
            </a:r>
            <a:r>
              <a:rPr lang="en-US" baseline="-25000" dirty="0"/>
              <a:t>V</a:t>
            </a:r>
            <a:r>
              <a:rPr lang="en-US" dirty="0"/>
              <a:t>= area under curve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F36B16D-D1E4-C0CC-A8FB-B31F74559CD0}"/>
              </a:ext>
            </a:extLst>
          </p:cNvPr>
          <p:cNvSpPr/>
          <p:nvPr/>
        </p:nvSpPr>
        <p:spPr>
          <a:xfrm>
            <a:off x="7631084" y="3890356"/>
            <a:ext cx="831272" cy="731520"/>
          </a:xfrm>
          <a:custGeom>
            <a:avLst/>
            <a:gdLst>
              <a:gd name="connsiteX0" fmla="*/ 0 w 831272"/>
              <a:gd name="connsiteY0" fmla="*/ 0 h 731520"/>
              <a:gd name="connsiteX1" fmla="*/ 448887 w 831272"/>
              <a:gd name="connsiteY1" fmla="*/ 16626 h 731520"/>
              <a:gd name="connsiteX2" fmla="*/ 831272 w 831272"/>
              <a:gd name="connsiteY2" fmla="*/ 731520 h 73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1272" h="731520">
                <a:moveTo>
                  <a:pt x="0" y="0"/>
                </a:moveTo>
                <a:lnTo>
                  <a:pt x="448887" y="16626"/>
                </a:lnTo>
                <a:lnTo>
                  <a:pt x="831272" y="731520"/>
                </a:lnTo>
              </a:path>
            </a:pathLst>
          </a:custGeom>
          <a:noFill/>
          <a:ln>
            <a:solidFill>
              <a:schemeClr val="tx1"/>
            </a:solidFill>
            <a:tailEnd type="oval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E6AAECC-01F4-3975-6D58-4001D909829B}"/>
              </a:ext>
            </a:extLst>
          </p:cNvPr>
          <p:cNvSpPr txBox="1"/>
          <p:nvPr/>
        </p:nvSpPr>
        <p:spPr>
          <a:xfrm>
            <a:off x="317530" y="5250036"/>
            <a:ext cx="4189873" cy="1077218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i="1" dirty="0"/>
              <a:t>Assume</a:t>
            </a:r>
            <a:r>
              <a:rPr lang="en-US" sz="3200" dirty="0"/>
              <a:t>:</a:t>
            </a:r>
          </a:p>
          <a:p>
            <a:r>
              <a:rPr lang="en-US" sz="3200" dirty="0" err="1"/>
              <a:t>Tgt</a:t>
            </a:r>
            <a:r>
              <a:rPr lang="en-US" sz="3200" baseline="-25000" dirty="0" err="1"/>
              <a:t>Flux</a:t>
            </a:r>
            <a:r>
              <a:rPr lang="en-US" sz="3200" dirty="0"/>
              <a:t>(</a:t>
            </a:r>
            <a:r>
              <a:rPr lang="el-GR" sz="3200" dirty="0"/>
              <a:t>λ</a:t>
            </a:r>
            <a:r>
              <a:rPr lang="en-US" sz="3200" dirty="0"/>
              <a:t>) = K* </a:t>
            </a:r>
            <a:r>
              <a:rPr lang="en-US" sz="3200" dirty="0" err="1"/>
              <a:t>Tgt</a:t>
            </a:r>
            <a:r>
              <a:rPr lang="en-US" sz="3200" baseline="-25000" dirty="0" err="1"/>
              <a:t>RelInt</a:t>
            </a:r>
            <a:r>
              <a:rPr lang="en-US" sz="3200" dirty="0"/>
              <a:t>(</a:t>
            </a:r>
            <a:r>
              <a:rPr lang="el-GR" sz="3200" dirty="0"/>
              <a:t>λ</a:t>
            </a:r>
            <a:r>
              <a:rPr lang="en-US" sz="3200" dirty="0"/>
              <a:t>)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4456A099-A7CD-00DE-0BEB-BEC1E1BFF569}"/>
              </a:ext>
            </a:extLst>
          </p:cNvPr>
          <p:cNvSpPr/>
          <p:nvPr/>
        </p:nvSpPr>
        <p:spPr>
          <a:xfrm>
            <a:off x="4583076" y="371242"/>
            <a:ext cx="228600" cy="198078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D4AE3F8B-ED06-7053-06E7-220512A04D16}"/>
              </a:ext>
            </a:extLst>
          </p:cNvPr>
          <p:cNvSpPr/>
          <p:nvPr/>
        </p:nvSpPr>
        <p:spPr>
          <a:xfrm>
            <a:off x="4563394" y="3026723"/>
            <a:ext cx="228600" cy="198078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501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5" grpId="0" animBg="1"/>
      <p:bldP spid="16" grpId="0" animBg="1"/>
      <p:bldP spid="17" grpId="0"/>
      <p:bldP spid="18" grpId="0" animBg="1"/>
      <p:bldP spid="19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0864D-D92E-259E-1039-521B05015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Math 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5D48FA2-CF6F-BFD0-84A3-8D3FC9AB49F5}"/>
                  </a:ext>
                </a:extLst>
              </p:cNvPr>
              <p:cNvSpPr txBox="1"/>
              <p:nvPr/>
            </p:nvSpPr>
            <p:spPr>
              <a:xfrm>
                <a:off x="1130839" y="3123785"/>
                <a:ext cx="5695918" cy="832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𝑉𝑚𝑎𝑔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𝑇𝑔𝑡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𝐶𝑜𝑚𝑝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=−2.5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𝑙𝑜𝑔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𝑇𝑔𝑡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𝐶𝑜𝑚𝑝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5D48FA2-CF6F-BFD0-84A3-8D3FC9AB49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0839" y="3123785"/>
                <a:ext cx="5695918" cy="8326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78F2B36-6FC1-1F38-C6E9-0FE152CAD500}"/>
                  </a:ext>
                </a:extLst>
              </p:cNvPr>
              <p:cNvSpPr txBox="1"/>
              <p:nvPr/>
            </p:nvSpPr>
            <p:spPr>
              <a:xfrm>
                <a:off x="1120877" y="1325939"/>
                <a:ext cx="4291782" cy="8073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𝑇𝑔𝑡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𝑲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𝑇𝑔𝑡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𝑅𝑒𝑙𝐼𝑛𝑡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𝑅𝑒𝑠𝑝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78F2B36-6FC1-1F38-C6E9-0FE152CAD5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0877" y="1325939"/>
                <a:ext cx="4291782" cy="80733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871E65C-EA5C-2D48-F6B6-6002318AA8CA}"/>
                  </a:ext>
                </a:extLst>
              </p:cNvPr>
              <p:cNvSpPr txBox="1"/>
              <p:nvPr/>
            </p:nvSpPr>
            <p:spPr>
              <a:xfrm>
                <a:off x="1120877" y="2149522"/>
                <a:ext cx="4601498" cy="8073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𝐶𝑜𝑚𝑝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𝐶𝑜𝑚𝑝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𝐹𝑙𝑢𝑥𝐶𝑎𝑙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𝑅𝑒𝑠𝑝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871E65C-EA5C-2D48-F6B6-6002318AA8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0877" y="2149522"/>
                <a:ext cx="4601498" cy="80733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C77D62DB-FFD9-B401-BF8F-4427A526E6B2}"/>
              </a:ext>
            </a:extLst>
          </p:cNvPr>
          <p:cNvSpPr txBox="1"/>
          <p:nvPr/>
        </p:nvSpPr>
        <p:spPr>
          <a:xfrm>
            <a:off x="6572867" y="1544941"/>
            <a:ext cx="3259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Relative Intensity </a:t>
            </a:r>
            <a:r>
              <a:rPr lang="en-US" dirty="0" err="1"/>
              <a:t>Tgt</a:t>
            </a:r>
            <a:r>
              <a:rPr lang="en-US" dirty="0"/>
              <a:t> Spectrum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4AD632-7286-B6B6-BFCC-2E3899733E4F}"/>
              </a:ext>
            </a:extLst>
          </p:cNvPr>
          <p:cNvSpPr txBox="1"/>
          <p:nvPr/>
        </p:nvSpPr>
        <p:spPr>
          <a:xfrm>
            <a:off x="6572867" y="2230024"/>
            <a:ext cx="3913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Flux-Calibrated Comp Star Spectrum</a:t>
            </a:r>
          </a:p>
          <a:p>
            <a:r>
              <a:rPr lang="en-US" dirty="0"/>
              <a:t>(e.g. CALSPEC Vega, </a:t>
            </a:r>
            <a:r>
              <a:rPr lang="en-US" dirty="0" err="1"/>
              <a:t>Vmag</a:t>
            </a:r>
            <a:r>
              <a:rPr lang="en-US" dirty="0"/>
              <a:t>= 0.03)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449CA47-011A-CE0A-949C-409427BF4023}"/>
              </a:ext>
            </a:extLst>
          </p:cNvPr>
          <p:cNvSpPr txBox="1"/>
          <p:nvPr/>
        </p:nvSpPr>
        <p:spPr>
          <a:xfrm>
            <a:off x="1130839" y="5689814"/>
            <a:ext cx="67292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Use ISIS “</a:t>
            </a:r>
            <a:r>
              <a:rPr lang="en-US" sz="2000" cap="small" dirty="0"/>
              <a:t>Arithmetic</a:t>
            </a:r>
            <a:r>
              <a:rPr lang="en-US" sz="2000" dirty="0"/>
              <a:t>” and “FWHM” tools to solve for value of 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3A97294-637D-3CD9-EF44-F0965337B586}"/>
                  </a:ext>
                </a:extLst>
              </p:cNvPr>
              <p:cNvSpPr txBox="1"/>
              <p:nvPr/>
            </p:nvSpPr>
            <p:spPr>
              <a:xfrm>
                <a:off x="2086529" y="4609720"/>
                <a:ext cx="6858736" cy="905954"/>
              </a:xfrm>
              <a:prstGeom prst="rect">
                <a:avLst/>
              </a:prstGeom>
              <a:noFill/>
              <a:ln w="28575">
                <a:solidFill>
                  <a:srgbClr val="FFFF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𝑇𝑔𝑡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𝐶𝑜𝑚𝑝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−2.5</m:t>
                              </m:r>
                            </m:den>
                          </m:f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𝐶𝑜𝑚𝑝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𝐹𝑙𝑢𝑥𝐶𝑎𝑙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𝑅𝑒𝑠𝑝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𝑇𝑔𝑡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𝑅𝑒𝑙𝐼𝑛𝑡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𝑅𝑒𝑠𝑝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</m:nary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3A97294-637D-3CD9-EF44-F0965337B5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6529" y="4609720"/>
                <a:ext cx="6858736" cy="9059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8575">
                <a:solidFill>
                  <a:srgbClr val="FFFF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1022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  <p:bldP spid="13" grpId="0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20933DF-D230-8334-3C94-8A41EBFB0C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525" t="14727" r="31716" b="16816"/>
          <a:stretch/>
        </p:blipFill>
        <p:spPr>
          <a:xfrm>
            <a:off x="4508091" y="1452300"/>
            <a:ext cx="7285704" cy="4694830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B8DD5BEF-40D2-E2B2-997E-50DB953806B5}"/>
              </a:ext>
            </a:extLst>
          </p:cNvPr>
          <p:cNvSpPr/>
          <p:nvPr/>
        </p:nvSpPr>
        <p:spPr>
          <a:xfrm>
            <a:off x="10890913" y="2840665"/>
            <a:ext cx="902882" cy="48938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A0864D-D92E-259E-1039-521B05015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Flux-calibrated “Comp star” spectra:  </a:t>
            </a:r>
            <a:r>
              <a:rPr lang="en-US" dirty="0" err="1"/>
              <a:t>CalSpec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8154B24-B0BE-1517-4DAD-0C01EEB082C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960" t="26451" r="66855" b="23011"/>
          <a:stretch/>
        </p:blipFill>
        <p:spPr>
          <a:xfrm>
            <a:off x="604684" y="1814052"/>
            <a:ext cx="3436374" cy="346587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AF45FB3-7A2B-6D2C-C7DC-35990861BE6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1936" t="21291" r="8306" b="8817"/>
          <a:stretch/>
        </p:blipFill>
        <p:spPr>
          <a:xfrm>
            <a:off x="4508091" y="1452300"/>
            <a:ext cx="7285703" cy="4793226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9F3A9285-624A-5C9D-4028-41F32F235635}"/>
              </a:ext>
            </a:extLst>
          </p:cNvPr>
          <p:cNvSpPr/>
          <p:nvPr/>
        </p:nvSpPr>
        <p:spPr>
          <a:xfrm>
            <a:off x="713868" y="4185728"/>
            <a:ext cx="2479710" cy="48180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7D24BE1-F448-D009-0621-3C7CEEA7D69D}"/>
              </a:ext>
            </a:extLst>
          </p:cNvPr>
          <p:cNvSpPr/>
          <p:nvPr/>
        </p:nvSpPr>
        <p:spPr>
          <a:xfrm>
            <a:off x="6282813" y="5825613"/>
            <a:ext cx="988142" cy="4199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B35D77-F9F6-6D18-2F2C-944B636D0483}"/>
              </a:ext>
            </a:extLst>
          </p:cNvPr>
          <p:cNvSpPr txBox="1"/>
          <p:nvPr/>
        </p:nvSpPr>
        <p:spPr>
          <a:xfrm>
            <a:off x="7123471" y="5325228"/>
            <a:ext cx="177472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“Intensity” is in </a:t>
            </a:r>
            <a:r>
              <a:rPr lang="en-US" dirty="0">
                <a:solidFill>
                  <a:srgbClr val="FF0000"/>
                </a:solidFill>
              </a:rPr>
              <a:t>erg/s/cm2/Å</a:t>
            </a:r>
          </a:p>
        </p:txBody>
      </p:sp>
    </p:spTree>
    <p:extLst>
      <p:ext uri="{BB962C8B-B14F-4D97-AF65-F5344CB8AC3E}">
        <p14:creationId xmlns:p14="http://schemas.microsoft.com/office/powerpoint/2010/main" val="817340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3488</TotalTime>
  <Words>899</Words>
  <Application>Microsoft Office PowerPoint</Application>
  <PresentationFormat>Widescreen</PresentationFormat>
  <Paragraphs>165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Times New Roman</vt:lpstr>
      <vt:lpstr>Wingdings</vt:lpstr>
      <vt:lpstr>Office Theme</vt:lpstr>
      <vt:lpstr>   Flux-Calibrating Your Spectra</vt:lpstr>
      <vt:lpstr>One way of looking at the relationship between spectrum and photometry</vt:lpstr>
      <vt:lpstr>Why flux-calibrate?</vt:lpstr>
      <vt:lpstr>“Flux”:  What do the units mean?</vt:lpstr>
      <vt:lpstr>Simple: ISIS Command</vt:lpstr>
      <vt:lpstr>Assumptions hidden within ISIS tool</vt:lpstr>
      <vt:lpstr>V-band flux from target:</vt:lpstr>
      <vt:lpstr>The Math …</vt:lpstr>
      <vt:lpstr>Flux-calibrated “Comp star” spectra:  CalSpec</vt:lpstr>
      <vt:lpstr>Assumptions hidden within ISIS tool</vt:lpstr>
      <vt:lpstr>PowerPoint Presentation</vt:lpstr>
      <vt:lpstr>Summary</vt:lpstr>
      <vt:lpstr>Addendum:  David Boyd’s equation and mine are actually identical … he uses the “Zero Point” concept (more astronomical than my equation).</vt:lpstr>
      <vt:lpstr>Hints: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Flux-Calibrating Your Spectra</dc:title>
  <dc:creator>Archimedes Cleopatra</dc:creator>
  <cp:lastModifiedBy>Archimedes Cleopatra</cp:lastModifiedBy>
  <cp:revision>17</cp:revision>
  <cp:lastPrinted>2023-12-12T17:29:12Z</cp:lastPrinted>
  <dcterms:created xsi:type="dcterms:W3CDTF">2023-12-07T06:05:09Z</dcterms:created>
  <dcterms:modified xsi:type="dcterms:W3CDTF">2023-12-13T18:18:29Z</dcterms:modified>
</cp:coreProperties>
</file>