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58" r:id="rId4"/>
    <p:sldId id="264" r:id="rId5"/>
    <p:sldId id="259" r:id="rId6"/>
    <p:sldId id="260" r:id="rId7"/>
    <p:sldId id="278" r:id="rId8"/>
    <p:sldId id="284" r:id="rId9"/>
    <p:sldId id="279" r:id="rId10"/>
    <p:sldId id="286" r:id="rId11"/>
    <p:sldId id="263" r:id="rId12"/>
    <p:sldId id="267" r:id="rId13"/>
    <p:sldId id="265" r:id="rId14"/>
    <p:sldId id="266" r:id="rId15"/>
    <p:sldId id="274" r:id="rId16"/>
    <p:sldId id="271" r:id="rId17"/>
    <p:sldId id="281" r:id="rId18"/>
    <p:sldId id="287" r:id="rId19"/>
    <p:sldId id="291" r:id="rId20"/>
    <p:sldId id="292" r:id="rId21"/>
    <p:sldId id="275" r:id="rId22"/>
    <p:sldId id="277" r:id="rId23"/>
    <p:sldId id="273" r:id="rId24"/>
    <p:sldId id="272" r:id="rId25"/>
    <p:sldId id="280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4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061" autoAdjust="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8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sdonnell\Desktop\Astronomy\AAVSO%20Spectroscopy\Slit%20Rotation\Slit%20Rotation%20v5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Sec Z = 1.0</c:v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'Relative Intensity'!$D$22:$R$22</c:f>
              <c:numCache>
                <c:formatCode>General</c:formatCode>
                <c:ptCount val="15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650</c:v>
                </c:pt>
                <c:pt idx="8">
                  <c:v>700</c:v>
                </c:pt>
                <c:pt idx="9">
                  <c:v>750</c:v>
                </c:pt>
                <c:pt idx="10">
                  <c:v>800</c:v>
                </c:pt>
                <c:pt idx="11">
                  <c:v>850</c:v>
                </c:pt>
                <c:pt idx="12">
                  <c:v>900</c:v>
                </c:pt>
                <c:pt idx="13">
                  <c:v>950</c:v>
                </c:pt>
                <c:pt idx="14">
                  <c:v>1000</c:v>
                </c:pt>
              </c:numCache>
            </c:numRef>
          </c:xVal>
          <c:yVal>
            <c:numRef>
              <c:f>'Relative Intensity'!$D$23:$R$23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19B-42A7-96E3-1481AB3590F6}"/>
            </c:ext>
          </c:extLst>
        </c:ser>
        <c:ser>
          <c:idx val="1"/>
          <c:order val="1"/>
          <c:tx>
            <c:v>Sec Z = 1.15</c:v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'Relative Intensity'!$D$22:$R$22</c:f>
              <c:numCache>
                <c:formatCode>General</c:formatCode>
                <c:ptCount val="15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650</c:v>
                </c:pt>
                <c:pt idx="8">
                  <c:v>700</c:v>
                </c:pt>
                <c:pt idx="9">
                  <c:v>750</c:v>
                </c:pt>
                <c:pt idx="10">
                  <c:v>800</c:v>
                </c:pt>
                <c:pt idx="11">
                  <c:v>850</c:v>
                </c:pt>
                <c:pt idx="12">
                  <c:v>900</c:v>
                </c:pt>
                <c:pt idx="13">
                  <c:v>950</c:v>
                </c:pt>
                <c:pt idx="14">
                  <c:v>1000</c:v>
                </c:pt>
              </c:numCache>
            </c:numRef>
          </c:xVal>
          <c:yVal>
            <c:numRef>
              <c:f>'Relative Intensity'!$D$25:$R$25</c:f>
              <c:numCache>
                <c:formatCode>General</c:formatCode>
                <c:ptCount val="15"/>
                <c:pt idx="0">
                  <c:v>0.20911259741959859</c:v>
                </c:pt>
                <c:pt idx="1">
                  <c:v>0.57234603044378196</c:v>
                </c:pt>
                <c:pt idx="2">
                  <c:v>0.8223624184103091</c:v>
                </c:pt>
                <c:pt idx="3">
                  <c:v>0.94325782284745452</c:v>
                </c:pt>
                <c:pt idx="4">
                  <c:v>0.98968768094174664</c:v>
                </c:pt>
                <c:pt idx="5">
                  <c:v>1</c:v>
                </c:pt>
                <c:pt idx="6">
                  <c:v>0.99415403096969945</c:v>
                </c:pt>
                <c:pt idx="7">
                  <c:v>0.98175859319676506</c:v>
                </c:pt>
                <c:pt idx="8">
                  <c:v>0.96731071013393588</c:v>
                </c:pt>
                <c:pt idx="9">
                  <c:v>0.95285844856396995</c:v>
                </c:pt>
                <c:pt idx="10">
                  <c:v>0.93928127510029558</c:v>
                </c:pt>
                <c:pt idx="11">
                  <c:v>0.92690209547623825</c:v>
                </c:pt>
                <c:pt idx="12">
                  <c:v>0.91578231022693912</c:v>
                </c:pt>
                <c:pt idx="13">
                  <c:v>0.9058654200636963</c:v>
                </c:pt>
                <c:pt idx="14">
                  <c:v>0.89704716813829088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19B-42A7-96E3-1481AB3590F6}"/>
            </c:ext>
          </c:extLst>
        </c:ser>
        <c:ser>
          <c:idx val="2"/>
          <c:order val="2"/>
          <c:tx>
            <c:v>Sec Z = 1.50</c:v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'Relative Intensity'!$D$22:$R$22</c:f>
              <c:numCache>
                <c:formatCode>General</c:formatCode>
                <c:ptCount val="15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650</c:v>
                </c:pt>
                <c:pt idx="8">
                  <c:v>700</c:v>
                </c:pt>
                <c:pt idx="9">
                  <c:v>750</c:v>
                </c:pt>
                <c:pt idx="10">
                  <c:v>800</c:v>
                </c:pt>
                <c:pt idx="11">
                  <c:v>850</c:v>
                </c:pt>
                <c:pt idx="12">
                  <c:v>900</c:v>
                </c:pt>
                <c:pt idx="13">
                  <c:v>950</c:v>
                </c:pt>
                <c:pt idx="14">
                  <c:v>1000</c:v>
                </c:pt>
              </c:numCache>
            </c:numRef>
          </c:xVal>
          <c:yVal>
            <c:numRef>
              <c:f>'Relative Intensity'!$D$25:$R$25</c:f>
              <c:numCache>
                <c:formatCode>General</c:formatCode>
                <c:ptCount val="15"/>
                <c:pt idx="0">
                  <c:v>0.20911259741959859</c:v>
                </c:pt>
                <c:pt idx="1">
                  <c:v>0.57234603044378196</c:v>
                </c:pt>
                <c:pt idx="2">
                  <c:v>0.8223624184103091</c:v>
                </c:pt>
                <c:pt idx="3">
                  <c:v>0.94325782284745452</c:v>
                </c:pt>
                <c:pt idx="4">
                  <c:v>0.98968768094174664</c:v>
                </c:pt>
                <c:pt idx="5">
                  <c:v>1</c:v>
                </c:pt>
                <c:pt idx="6">
                  <c:v>0.99415403096969945</c:v>
                </c:pt>
                <c:pt idx="7">
                  <c:v>0.98175859319676506</c:v>
                </c:pt>
                <c:pt idx="8">
                  <c:v>0.96731071013393588</c:v>
                </c:pt>
                <c:pt idx="9">
                  <c:v>0.95285844856396995</c:v>
                </c:pt>
                <c:pt idx="10">
                  <c:v>0.93928127510029558</c:v>
                </c:pt>
                <c:pt idx="11">
                  <c:v>0.92690209547623825</c:v>
                </c:pt>
                <c:pt idx="12">
                  <c:v>0.91578231022693912</c:v>
                </c:pt>
                <c:pt idx="13">
                  <c:v>0.9058654200636963</c:v>
                </c:pt>
                <c:pt idx="14">
                  <c:v>0.89704716813829088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19B-42A7-96E3-1481AB3590F6}"/>
            </c:ext>
          </c:extLst>
        </c:ser>
        <c:ser>
          <c:idx val="3"/>
          <c:order val="3"/>
          <c:tx>
            <c:v>Sec Z = 2.0</c:v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'Relative Intensity'!$D$22:$R$22</c:f>
              <c:numCache>
                <c:formatCode>General</c:formatCode>
                <c:ptCount val="15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650</c:v>
                </c:pt>
                <c:pt idx="8">
                  <c:v>700</c:v>
                </c:pt>
                <c:pt idx="9">
                  <c:v>750</c:v>
                </c:pt>
                <c:pt idx="10">
                  <c:v>800</c:v>
                </c:pt>
                <c:pt idx="11">
                  <c:v>850</c:v>
                </c:pt>
                <c:pt idx="12">
                  <c:v>900</c:v>
                </c:pt>
                <c:pt idx="13">
                  <c:v>950</c:v>
                </c:pt>
                <c:pt idx="14">
                  <c:v>1000</c:v>
                </c:pt>
              </c:numCache>
            </c:numRef>
          </c:xVal>
          <c:yVal>
            <c:numRef>
              <c:f>'Relative Intensity'!$D$26:$R$26</c:f>
              <c:numCache>
                <c:formatCode>General</c:formatCode>
                <c:ptCount val="15"/>
                <c:pt idx="0">
                  <c:v>2.0542099628422041E-2</c:v>
                </c:pt>
                <c:pt idx="1">
                  <c:v>0.25588141779897794</c:v>
                </c:pt>
                <c:pt idx="2">
                  <c:v>0.62323288058229265</c:v>
                </c:pt>
                <c:pt idx="3">
                  <c:v>0.8688990299392918</c:v>
                </c:pt>
                <c:pt idx="4">
                  <c:v>0.97541842030524639</c:v>
                </c:pt>
                <c:pt idx="5">
                  <c:v>1</c:v>
                </c:pt>
                <c:pt idx="6">
                  <c:v>0.98602366422584875</c:v>
                </c:pt>
                <c:pt idx="7">
                  <c:v>0.95674616225880349</c:v>
                </c:pt>
                <c:pt idx="8">
                  <c:v>0.92323286132836402</c:v>
                </c:pt>
                <c:pt idx="9">
                  <c:v>0.8903677491397245</c:v>
                </c:pt>
                <c:pt idx="10">
                  <c:v>0.86009167250108021</c:v>
                </c:pt>
                <c:pt idx="11">
                  <c:v>0.83299208659929558</c:v>
                </c:pt>
                <c:pt idx="12">
                  <c:v>0.80905958211635376</c:v>
                </c:pt>
                <c:pt idx="13">
                  <c:v>0.78804293950688931</c:v>
                </c:pt>
                <c:pt idx="14">
                  <c:v>0.76961315778751327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19B-42A7-96E3-1481AB3590F6}"/>
            </c:ext>
          </c:extLst>
        </c:ser>
        <c:ser>
          <c:idx val="4"/>
          <c:order val="4"/>
          <c:tx>
            <c:v>Sec Z = 2.5</c:v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'Relative Intensity'!$D$22:$R$22</c:f>
              <c:numCache>
                <c:formatCode>General</c:formatCode>
                <c:ptCount val="15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650</c:v>
                </c:pt>
                <c:pt idx="8">
                  <c:v>700</c:v>
                </c:pt>
                <c:pt idx="9">
                  <c:v>750</c:v>
                </c:pt>
                <c:pt idx="10">
                  <c:v>800</c:v>
                </c:pt>
                <c:pt idx="11">
                  <c:v>850</c:v>
                </c:pt>
                <c:pt idx="12">
                  <c:v>900</c:v>
                </c:pt>
                <c:pt idx="13">
                  <c:v>950</c:v>
                </c:pt>
                <c:pt idx="14">
                  <c:v>1000</c:v>
                </c:pt>
              </c:numCache>
            </c:numRef>
          </c:xVal>
          <c:yVal>
            <c:numRef>
              <c:f>'Relative Intensity'!$D$27:$R$27</c:f>
              <c:numCache>
                <c:formatCode>General</c:formatCode>
                <c:ptCount val="15"/>
                <c:pt idx="0">
                  <c:v>9.1215309018995269E-4</c:v>
                </c:pt>
                <c:pt idx="1">
                  <c:v>8.8071275509673252E-2</c:v>
                </c:pt>
                <c:pt idx="2">
                  <c:v>0.43402819173969159</c:v>
                </c:pt>
                <c:pt idx="3">
                  <c:v>0.78141399372978937</c:v>
                </c:pt>
                <c:pt idx="4">
                  <c:v>0.95735667970990357</c:v>
                </c:pt>
                <c:pt idx="5">
                  <c:v>1</c:v>
                </c:pt>
                <c:pt idx="6">
                  <c:v>0.9756622479488769</c:v>
                </c:pt>
                <c:pt idx="7">
                  <c:v>0.92546872006567715</c:v>
                </c:pt>
                <c:pt idx="8">
                  <c:v>0.86934106481658724</c:v>
                </c:pt>
                <c:pt idx="9">
                  <c:v>0.81569737520835794</c:v>
                </c:pt>
                <c:pt idx="10">
                  <c:v>0.76752479068232438</c:v>
                </c:pt>
                <c:pt idx="11">
                  <c:v>0.7254344503046346</c:v>
                </c:pt>
                <c:pt idx="12">
                  <c:v>0.68908175679803108</c:v>
                </c:pt>
                <c:pt idx="13">
                  <c:v>0.65779908095329043</c:v>
                </c:pt>
                <c:pt idx="14">
                  <c:v>0.63086542111914279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19B-42A7-96E3-1481AB3590F6}"/>
            </c:ext>
          </c:extLst>
        </c:ser>
        <c:ser>
          <c:idx val="5"/>
          <c:order val="5"/>
          <c:tx>
            <c:v>Sec Z = 3.0</c:v>
          </c:tx>
          <c:spPr>
            <a:ln w="22225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'Relative Intensity'!$D$22:$R$22</c:f>
              <c:numCache>
                <c:formatCode>General</c:formatCode>
                <c:ptCount val="15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650</c:v>
                </c:pt>
                <c:pt idx="8">
                  <c:v>700</c:v>
                </c:pt>
                <c:pt idx="9">
                  <c:v>750</c:v>
                </c:pt>
                <c:pt idx="10">
                  <c:v>800</c:v>
                </c:pt>
                <c:pt idx="11">
                  <c:v>850</c:v>
                </c:pt>
                <c:pt idx="12">
                  <c:v>900</c:v>
                </c:pt>
                <c:pt idx="13">
                  <c:v>950</c:v>
                </c:pt>
                <c:pt idx="14">
                  <c:v>1000</c:v>
                </c:pt>
              </c:numCache>
            </c:numRef>
          </c:xVal>
          <c:yVal>
            <c:numRef>
              <c:f>'Relative Intensity'!$D$28:$R$28</c:f>
              <c:numCache>
                <c:formatCode>General</c:formatCode>
                <c:ptCount val="15"/>
                <c:pt idx="0">
                  <c:v>1.7937142521622872E-5</c:v>
                </c:pt>
                <c:pt idx="1">
                  <c:v>2.3062967053438931E-2</c:v>
                </c:pt>
                <c:pt idx="2">
                  <c:v>0.2769174091288702</c:v>
                </c:pt>
                <c:pt idx="3">
                  <c:v>0.68580800181503598</c:v>
                </c:pt>
                <c:pt idx="4">
                  <c:v>0.93570895252280195</c:v>
                </c:pt>
                <c:pt idx="5">
                  <c:v>1</c:v>
                </c:pt>
                <c:pt idx="6">
                  <c:v>0.96313746388819754</c:v>
                </c:pt>
                <c:pt idx="7">
                  <c:v>0.88854972759380868</c:v>
                </c:pt>
                <c:pt idx="8">
                  <c:v>0.80750707477321571</c:v>
                </c:pt>
                <c:pt idx="9">
                  <c:v>0.73247475649346738</c:v>
                </c:pt>
                <c:pt idx="10">
                  <c:v>0.66719487679443157</c:v>
                </c:pt>
                <c:pt idx="11">
                  <c:v>0.61184540563769529</c:v>
                </c:pt>
                <c:pt idx="12">
                  <c:v>0.5653518850462057</c:v>
                </c:pt>
                <c:pt idx="13">
                  <c:v>0.52634536650838271</c:v>
                </c:pt>
                <c:pt idx="14">
                  <c:v>0.49352512703649248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19B-42A7-96E3-1481AB3590F6}"/>
            </c:ext>
          </c:extLst>
        </c:ser>
        <c:ser>
          <c:idx val="6"/>
          <c:order val="6"/>
          <c:tx>
            <c:v>Sec Z = 3.5</c:v>
          </c:tx>
          <c:spPr>
            <a:ln w="22225" cap="rnd">
              <a:solidFill>
                <a:schemeClr val="accent1">
                  <a:lumMod val="60000"/>
                </a:schemeClr>
              </a:solidFill>
            </a:ln>
            <a:effectLst>
              <a:glow rad="139700">
                <a:schemeClr val="accent1">
                  <a:lumMod val="60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'Relative Intensity'!$D$22:$R$22</c:f>
              <c:numCache>
                <c:formatCode>General</c:formatCode>
                <c:ptCount val="15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650</c:v>
                </c:pt>
                <c:pt idx="8">
                  <c:v>700</c:v>
                </c:pt>
                <c:pt idx="9">
                  <c:v>750</c:v>
                </c:pt>
                <c:pt idx="10">
                  <c:v>800</c:v>
                </c:pt>
                <c:pt idx="11">
                  <c:v>850</c:v>
                </c:pt>
                <c:pt idx="12">
                  <c:v>900</c:v>
                </c:pt>
                <c:pt idx="13">
                  <c:v>950</c:v>
                </c:pt>
                <c:pt idx="14">
                  <c:v>1000</c:v>
                </c:pt>
              </c:numCache>
            </c:numRef>
          </c:xVal>
          <c:yVal>
            <c:numRef>
              <c:f>'Relative Intensity'!$D$29:$R$29</c:f>
              <c:numCache>
                <c:formatCode>General</c:formatCode>
                <c:ptCount val="15"/>
                <c:pt idx="0">
                  <c:v>1.5444167832397565E-7</c:v>
                </c:pt>
                <c:pt idx="1">
                  <c:v>4.5542890872800751E-3</c:v>
                </c:pt>
                <c:pt idx="2">
                  <c:v>0.161385772378244</c:v>
                </c:pt>
                <c:pt idx="3">
                  <c:v>0.58714925710734789</c:v>
                </c:pt>
                <c:pt idx="4">
                  <c:v>0.91072018090260654</c:v>
                </c:pt>
                <c:pt idx="5">
                  <c:v>1</c:v>
                </c:pt>
                <c:pt idx="6">
                  <c:v>0.94853065969297612</c:v>
                </c:pt>
                <c:pt idx="7">
                  <c:v>0.84671107509931476</c:v>
                </c:pt>
                <c:pt idx="8">
                  <c:v>0.73979894836141868</c:v>
                </c:pt>
                <c:pt idx="9">
                  <c:v>0.64450883924209101</c:v>
                </c:pt>
                <c:pt idx="10">
                  <c:v>0.56469819176402136</c:v>
                </c:pt>
                <c:pt idx="11">
                  <c:v>0.49943518869089126</c:v>
                </c:pt>
                <c:pt idx="12">
                  <c:v>0.44642572993288404</c:v>
                </c:pt>
                <c:pt idx="13">
                  <c:v>0.40329853514832936</c:v>
                </c:pt>
                <c:pt idx="14">
                  <c:v>0.36800912439758432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019B-42A7-96E3-1481AB3590F6}"/>
            </c:ext>
          </c:extLst>
        </c:ser>
        <c:ser>
          <c:idx val="7"/>
          <c:order val="7"/>
          <c:tx>
            <c:v>Sec Z = 4.0</c:v>
          </c:tx>
          <c:spPr>
            <a:ln w="22225" cap="rnd">
              <a:solidFill>
                <a:schemeClr val="accent2">
                  <a:lumMod val="60000"/>
                </a:schemeClr>
              </a:solidFill>
            </a:ln>
            <a:effectLst>
              <a:glow rad="139700">
                <a:schemeClr val="accent2">
                  <a:lumMod val="60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'Relative Intensity'!$D$22:$R$22</c:f>
              <c:numCache>
                <c:formatCode>General</c:formatCode>
                <c:ptCount val="15"/>
                <c:pt idx="0">
                  <c:v>300</c:v>
                </c:pt>
                <c:pt idx="1">
                  <c:v>350</c:v>
                </c:pt>
                <c:pt idx="2">
                  <c:v>400</c:v>
                </c:pt>
                <c:pt idx="3">
                  <c:v>450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650</c:v>
                </c:pt>
                <c:pt idx="8">
                  <c:v>700</c:v>
                </c:pt>
                <c:pt idx="9">
                  <c:v>750</c:v>
                </c:pt>
                <c:pt idx="10">
                  <c:v>800</c:v>
                </c:pt>
                <c:pt idx="11">
                  <c:v>850</c:v>
                </c:pt>
                <c:pt idx="12">
                  <c:v>900</c:v>
                </c:pt>
                <c:pt idx="13">
                  <c:v>950</c:v>
                </c:pt>
                <c:pt idx="14">
                  <c:v>1000</c:v>
                </c:pt>
              </c:numCache>
            </c:numRef>
          </c:xVal>
          <c:yVal>
            <c:numRef>
              <c:f>'Relative Intensity'!$D$30:$R$30</c:f>
              <c:numCache>
                <c:formatCode>General</c:formatCode>
                <c:ptCount val="15"/>
                <c:pt idx="0">
                  <c:v>5.782938591707167E-10</c:v>
                </c:pt>
                <c:pt idx="1">
                  <c:v>6.738191283685405E-4</c:v>
                </c:pt>
                <c:pt idx="2">
                  <c:v>8.5680746115325154E-2</c:v>
                </c:pt>
                <c:pt idx="3">
                  <c:v>0.49013926642193639</c:v>
                </c:pt>
                <c:pt idx="4">
                  <c:v>0.88266952490812944</c:v>
                </c:pt>
                <c:pt idx="5">
                  <c:v>1</c:v>
                </c:pt>
                <c:pt idx="6">
                  <c:v>0.93193604823204845</c:v>
                </c:pt>
                <c:pt idx="7">
                  <c:v>0.80075127614448005</c:v>
                </c:pt>
                <c:pt idx="8">
                  <c:v>0.66837226661544835</c:v>
                </c:pt>
                <c:pt idx="9">
                  <c:v>0.55551253301387093</c:v>
                </c:pt>
                <c:pt idx="10">
                  <c:v>0.46511352743550949</c:v>
                </c:pt>
                <c:pt idx="11">
                  <c:v>0.39427787336064773</c:v>
                </c:pt>
                <c:pt idx="12">
                  <c:v>0.33897860580220424</c:v>
                </c:pt>
                <c:pt idx="13">
                  <c:v>0.29559317537775104</c:v>
                </c:pt>
                <c:pt idx="14">
                  <c:v>0.26124464592228158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019B-42A7-96E3-1481AB359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5432328"/>
        <c:axId val="665439888"/>
      </c:scatterChart>
      <c:valAx>
        <c:axId val="665432328"/>
        <c:scaling>
          <c:orientation val="minMax"/>
          <c:max val="800"/>
          <c:min val="35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39888"/>
        <c:crosses val="autoZero"/>
        <c:crossBetween val="midCat"/>
      </c:valAx>
      <c:valAx>
        <c:axId val="66543988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Fraction of INtensity Through SLit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32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0.79042</cdr:x>
      <cdr:y>0.49235</cdr:y>
    </cdr:from>
    <cdr:to>
      <cdr:x>0.93323</cdr:x>
      <cdr:y>0.90425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95B6CA91-97E5-619C-CF57-91878BE15D8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853791" y="3096762"/>
          <a:ext cx="1238250" cy="25908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0.16884</cdr:x>
      <cdr:y>0.35557</cdr:y>
    </cdr:from>
    <cdr:to>
      <cdr:x>0.37558</cdr:x>
      <cdr:y>0.40451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2777F2AF-9B6F-ADC6-5A0A-AEC67B57B451}"/>
            </a:ext>
          </a:extLst>
        </cdr:cNvPr>
        <cdr:cNvSpPr txBox="1"/>
      </cdr:nvSpPr>
      <cdr:spPr>
        <a:xfrm xmlns:a="http://schemas.openxmlformats.org/drawingml/2006/main">
          <a:off x="1463979" y="2236481"/>
          <a:ext cx="179270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bg1"/>
              </a:solidFill>
            </a:rPr>
            <a:t>-38% at sec z = 2.0</a:t>
          </a:r>
        </a:p>
      </cdr:txBody>
    </cdr:sp>
  </cdr:relSizeAnchor>
  <cdr:relSizeAnchor xmlns:cdr="http://schemas.openxmlformats.org/drawingml/2006/chartDrawing">
    <cdr:from>
      <cdr:x>0.16884</cdr:x>
      <cdr:y>0.79664</cdr:y>
    </cdr:from>
    <cdr:to>
      <cdr:x>0.3529</cdr:x>
      <cdr:y>0.84557</cdr:y>
    </cdr:to>
    <cdr:sp macro="" textlink="">
      <cdr:nvSpPr>
        <cdr:cNvPr id="5" name="TextBox 9">
          <a:extLst xmlns:a="http://schemas.openxmlformats.org/drawingml/2006/main">
            <a:ext uri="{FF2B5EF4-FFF2-40B4-BE49-F238E27FC236}">
              <a16:creationId xmlns:a16="http://schemas.microsoft.com/office/drawing/2014/main" id="{DF7D735E-BB4D-ECE6-1C97-8915C51B25F1}"/>
            </a:ext>
          </a:extLst>
        </cdr:cNvPr>
        <cdr:cNvSpPr txBox="1"/>
      </cdr:nvSpPr>
      <cdr:spPr>
        <a:xfrm xmlns:a="http://schemas.openxmlformats.org/drawingml/2006/main">
          <a:off x="1463979" y="5010701"/>
          <a:ext cx="159604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dirty="0">
              <a:solidFill>
                <a:schemeClr val="bg1"/>
              </a:solidFill>
            </a:rPr>
            <a:t>-90% at sec z = 4.9</a:t>
          </a:r>
        </a:p>
      </cdr:txBody>
    </cdr:sp>
  </cdr:relSizeAnchor>
  <cdr:relSizeAnchor xmlns:cdr="http://schemas.openxmlformats.org/drawingml/2006/chartDrawing">
    <cdr:from>
      <cdr:x>0.16093</cdr:x>
      <cdr:y>0.199</cdr:y>
    </cdr:from>
    <cdr:to>
      <cdr:x>0.17674</cdr:x>
      <cdr:y>0.22081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90D5047A-810E-22F0-5964-A167A6ED0C1A}"/>
            </a:ext>
          </a:extLst>
        </cdr:cNvPr>
        <cdr:cNvSpPr/>
      </cdr:nvSpPr>
      <cdr:spPr>
        <a:xfrm xmlns:a="http://schemas.openxmlformats.org/drawingml/2006/main">
          <a:off x="1395399" y="1251675"/>
          <a:ext cx="137160" cy="13716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0.16093</cdr:x>
      <cdr:y>0.37524</cdr:y>
    </cdr:from>
    <cdr:to>
      <cdr:x>0.17674</cdr:x>
      <cdr:y>0.39704</cdr:y>
    </cdr:to>
    <cdr:sp macro="" textlink="">
      <cdr:nvSpPr>
        <cdr:cNvPr id="8" name="Oval 7">
          <a:extLst xmlns:a="http://schemas.openxmlformats.org/drawingml/2006/main">
            <a:ext uri="{FF2B5EF4-FFF2-40B4-BE49-F238E27FC236}">
              <a16:creationId xmlns:a16="http://schemas.microsoft.com/office/drawing/2014/main" id="{F1800AD7-19EF-D29F-F3C4-5039CDD5E545}"/>
            </a:ext>
          </a:extLst>
        </cdr:cNvPr>
        <cdr:cNvSpPr/>
      </cdr:nvSpPr>
      <cdr:spPr>
        <a:xfrm xmlns:a="http://schemas.openxmlformats.org/drawingml/2006/main">
          <a:off x="1395400" y="2360167"/>
          <a:ext cx="137160" cy="13716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0.16113</cdr:x>
      <cdr:y>0.81265</cdr:y>
    </cdr:from>
    <cdr:to>
      <cdr:x>0.17695</cdr:x>
      <cdr:y>0.83446</cdr:y>
    </cdr:to>
    <cdr:sp macro="" textlink="">
      <cdr:nvSpPr>
        <cdr:cNvPr id="9" name="Oval 8">
          <a:extLst xmlns:a="http://schemas.openxmlformats.org/drawingml/2006/main">
            <a:ext uri="{FF2B5EF4-FFF2-40B4-BE49-F238E27FC236}">
              <a16:creationId xmlns:a16="http://schemas.microsoft.com/office/drawing/2014/main" id="{F1800AD7-19EF-D29F-F3C4-5039CDD5E545}"/>
            </a:ext>
          </a:extLst>
        </cdr:cNvPr>
        <cdr:cNvSpPr/>
      </cdr:nvSpPr>
      <cdr:spPr>
        <a:xfrm xmlns:a="http://schemas.openxmlformats.org/drawingml/2006/main">
          <a:off x="1397202" y="5111398"/>
          <a:ext cx="137160" cy="13716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0.76452</cdr:x>
      <cdr:y>0.33889</cdr:y>
    </cdr:from>
    <cdr:to>
      <cdr:x>0.78033</cdr:x>
      <cdr:y>0.3607</cdr:y>
    </cdr:to>
    <cdr:sp macro="" textlink="">
      <cdr:nvSpPr>
        <cdr:cNvPr id="10" name="Oval 9">
          <a:extLst xmlns:a="http://schemas.openxmlformats.org/drawingml/2006/main">
            <a:ext uri="{FF2B5EF4-FFF2-40B4-BE49-F238E27FC236}">
              <a16:creationId xmlns:a16="http://schemas.microsoft.com/office/drawing/2014/main" id="{F1800AD7-19EF-D29F-F3C4-5039CDD5E545}"/>
            </a:ext>
          </a:extLst>
        </cdr:cNvPr>
        <cdr:cNvSpPr/>
      </cdr:nvSpPr>
      <cdr:spPr>
        <a:xfrm xmlns:a="http://schemas.openxmlformats.org/drawingml/2006/main">
          <a:off x="6629137" y="2131567"/>
          <a:ext cx="137160" cy="13716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0.76452</cdr:x>
      <cdr:y>0.12656</cdr:y>
    </cdr:from>
    <cdr:to>
      <cdr:x>0.78033</cdr:x>
      <cdr:y>0.14837</cdr:y>
    </cdr:to>
    <cdr:sp macro="" textlink="">
      <cdr:nvSpPr>
        <cdr:cNvPr id="11" name="Oval 10">
          <a:extLst xmlns:a="http://schemas.openxmlformats.org/drawingml/2006/main">
            <a:ext uri="{FF2B5EF4-FFF2-40B4-BE49-F238E27FC236}">
              <a16:creationId xmlns:a16="http://schemas.microsoft.com/office/drawing/2014/main" id="{F1800AD7-19EF-D29F-F3C4-5039CDD5E545}"/>
            </a:ext>
          </a:extLst>
        </cdr:cNvPr>
        <cdr:cNvSpPr/>
      </cdr:nvSpPr>
      <cdr:spPr>
        <a:xfrm xmlns:a="http://schemas.openxmlformats.org/drawingml/2006/main">
          <a:off x="6629137" y="796061"/>
          <a:ext cx="137160" cy="13716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0.54485</cdr:x>
      <cdr:y>0.32753</cdr:y>
    </cdr:from>
    <cdr:to>
      <cdr:x>0.77202</cdr:x>
      <cdr:y>0.37646</cdr:y>
    </cdr:to>
    <cdr:sp macro="" textlink="">
      <cdr:nvSpPr>
        <cdr:cNvPr id="12" name="TextBox 9">
          <a:extLst xmlns:a="http://schemas.openxmlformats.org/drawingml/2006/main">
            <a:ext uri="{FF2B5EF4-FFF2-40B4-BE49-F238E27FC236}">
              <a16:creationId xmlns:a16="http://schemas.microsoft.com/office/drawing/2014/main" id="{2777F2AF-9B6F-ADC6-5A0A-AEC67B57B451}"/>
            </a:ext>
          </a:extLst>
        </cdr:cNvPr>
        <cdr:cNvSpPr txBox="1"/>
      </cdr:nvSpPr>
      <cdr:spPr>
        <a:xfrm xmlns:a="http://schemas.openxmlformats.org/drawingml/2006/main">
          <a:off x="4724401" y="2060074"/>
          <a:ext cx="196983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>
              <a:solidFill>
                <a:schemeClr val="bg1"/>
              </a:solidFill>
            </a:rPr>
            <a:t>-33% at sec z = 4.9</a:t>
          </a:r>
        </a:p>
      </cdr:txBody>
    </cdr:sp>
  </cdr:relSizeAnchor>
  <cdr:relSizeAnchor xmlns:cdr="http://schemas.openxmlformats.org/drawingml/2006/chartDrawing">
    <cdr:from>
      <cdr:x>0.53974</cdr:x>
      <cdr:y>0.11668</cdr:y>
    </cdr:from>
    <cdr:to>
      <cdr:x>0.77202</cdr:x>
      <cdr:y>0.16561</cdr:y>
    </cdr:to>
    <cdr:sp macro="" textlink="">
      <cdr:nvSpPr>
        <cdr:cNvPr id="13" name="TextBox 9">
          <a:extLst xmlns:a="http://schemas.openxmlformats.org/drawingml/2006/main">
            <a:ext uri="{FF2B5EF4-FFF2-40B4-BE49-F238E27FC236}">
              <a16:creationId xmlns:a16="http://schemas.microsoft.com/office/drawing/2014/main" id="{2777F2AF-9B6F-ADC6-5A0A-AEC67B57B451}"/>
            </a:ext>
          </a:extLst>
        </cdr:cNvPr>
        <cdr:cNvSpPr txBox="1"/>
      </cdr:nvSpPr>
      <cdr:spPr>
        <a:xfrm xmlns:a="http://schemas.openxmlformats.org/drawingml/2006/main">
          <a:off x="4680082" y="733899"/>
          <a:ext cx="20141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>
              <a:solidFill>
                <a:schemeClr val="bg1"/>
              </a:solidFill>
            </a:rPr>
            <a:t>-9% at sec z= 2.0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3F9A0-AE2A-4D24-B4B7-B524B25E9CF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2B1B8-A0F0-4572-B944-0EE83E790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B1B8-A0F0-4572-B944-0EE83E790E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B1B8-A0F0-4572-B944-0EE83E790E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1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B1B8-A0F0-4572-B944-0EE83E790E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8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B1B8-A0F0-4572-B944-0EE83E790E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84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B1B8-A0F0-4572-B944-0EE83E790E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2B1B8-A0F0-4572-B944-0EE83E790E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5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60A3-5276-52C5-33DF-235CF1FA6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8D2BC-E0D3-5758-CB9D-0775FCA9B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017A7-2A1C-20B9-B8C9-CBB99628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4806B-8888-493E-B76B-51ADC90642BC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9B762-750E-F6EA-1449-3D0FB9AC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0D10-59D1-93D2-1E7F-B66D46FA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6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B68C-1E0B-E924-9A73-0A247BF6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2374A-47A6-BFFA-C8E3-2BD680B63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BDE93-0D78-FBDE-86CA-366007CB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DC22-3ECA-46D6-91A0-DA22D4C47594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C21B7-68A9-9AC8-18F9-A2904DBD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A08A6-1357-F75B-A2A1-707425DA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0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96E07-4DA5-8D5F-3A32-387388A27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5149B-29EE-302D-0C4D-DD4EEDA71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DE2D7-C37F-ADEB-4454-BF583BD3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3B0E-5729-4A17-8523-86A32186FD37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9939F-A20D-C89C-8665-689CAD29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89F7F-C461-68DE-2B24-FF444990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3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550B-1811-3426-99B0-559C66D1F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3DC51-A22C-8732-FC1C-10620D76B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55E7A-C350-17E7-A2EA-72172A68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4078-DC89-481A-9E90-9D184180A547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E448-FB42-3EC9-8604-7F8EDDA6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DFEEE-5FA1-8120-5EFE-7A40E433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3C3F-7074-48A5-49FD-DEA1569D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435DC-F906-18BF-F9DF-88C1412D7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DDEC7-8264-C7A1-E522-28AAD714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F72C-CA18-4C17-95D5-E1F09E55CA48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C1A39-D193-0340-46BA-CF06D45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6CC8-A0B0-F644-A1F5-274B1B2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8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1BE6-6EA7-69E5-0C62-7813C3C4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A638C-139E-D276-641B-D80567D31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D2B47-7BF6-F524-44A7-0CC9AD2C8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BC43A-2371-BB07-202F-FCBDFBD7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C0DB-364E-4BB7-A4CF-1BA42F0DC877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82166-DE08-8747-39C0-0D2CA8D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3F4D2-A37B-33DE-FA9A-966539E1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64C9-6308-6B24-AFB9-D88B63D6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0B68-0977-2420-9C9E-6D5A928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39529-B2A7-A546-CD29-91E7A863A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5E260-9BAF-5F65-B4E1-BA5FDE036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A79B7-B260-4065-8CD4-80F38BEC1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59052-A584-27C4-EDA2-8417D9E3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0AB-D302-42BB-8A58-2091121A42B2}" type="datetime1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FF7CA0-0F25-AC53-3467-AC461CE8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B4A02-A35E-3D80-F64C-417837B9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B278-7682-3CC2-BC25-03D92BF5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C94F7-8BAE-3DB5-F054-45B1AF6E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3002-414F-4EED-BB9F-F6299065F213}" type="datetime1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EFF74-B194-DD44-DD12-65E80960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9E763-EF08-5890-6B28-D19FCE7D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1C255-F475-AC8E-56AD-AF8B085B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AA0C-2F53-4C27-8525-4E341ED0925F}" type="datetime1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6F21B-5E1E-BD1E-7922-876066EFB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47AEF-A128-35D6-0EAF-C0078341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084A-149B-3B3C-16CD-6BA9FBB5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2E3B-598D-E906-AD10-890B6461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E324F-74FC-C73F-B872-641A1D086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82ED0-D40E-8531-D7F5-D3A67F884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7287-1322-40ED-8FC2-749F70D6DD32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92D09-993D-02CB-D684-C17FEF24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417BB-432D-9D75-A7C3-D13B997B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AC49-47B6-53FA-BBDB-FA541B70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664F7-3734-E72A-E5AF-E1A5582A3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87534-3F59-553C-85F1-77C336FEE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04E93-A6A9-7398-78F9-6B39E36C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C5CF-324D-4A02-875E-D7C8C6023E44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25B06-D2EC-F557-B637-FFCFFC77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B6396-37AF-2C71-9016-B9834A1A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9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77E632-5843-525C-5E92-8D55EF4C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2EF24-50E4-95FC-4EAF-7C4127025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A7F7E-06EB-426B-E3A8-5C6884680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06E65-946F-47F4-B8F2-AB918FE912B2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10583-57C4-A074-8105-44D12C6CE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AB5FF-7DA0-E980-78DC-7113F82C2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309F-97FA-42BE-B5C0-0CBB84B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astro-ph/0506688" TargetMode="External"/><Relationship Id="rId2" Type="http://schemas.openxmlformats.org/officeDocument/2006/relationships/hyperlink" Target="https://articles.adsabs.harvard.edu/pdf/1982PASP...94..715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AB34-A9B4-BFA2-ED26-43C9914E3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75" y="2118440"/>
            <a:ext cx="4718304" cy="313221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Atmospheric Differential Refraction and Spectrometer Slit Rotation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89EC7-81F7-ECCA-2288-56F95C701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5335" y="5452109"/>
            <a:ext cx="4291584" cy="872799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S. Donnell, Kiowa Creek Observatory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AAVSO, Colorado Springs Astronomical Society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donnellsp@gmail.com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1E4756A-7ED4-36F2-4A93-2E4AEC6EB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432" y="543411"/>
            <a:ext cx="1379338" cy="1373579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EECBE0-74A1-5367-DB08-C9BB6048E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67" y="693420"/>
            <a:ext cx="5858933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1A0D1-DC75-990D-2A19-6D95E9C8F55D}"/>
              </a:ext>
            </a:extLst>
          </p:cNvPr>
          <p:cNvSpPr txBox="1"/>
          <p:nvPr/>
        </p:nvSpPr>
        <p:spPr>
          <a:xfrm>
            <a:off x="8694057" y="445626"/>
            <a:ext cx="3090017" cy="5794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Flux loss at 750 nm (relative to 550 nm) for a slit parallel to RA/hour angle circles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Losses are less than on the blue end, but still a concern for larger hour angles and lower declinations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DB2D0E-E484-60CC-919F-FF3C1FCC9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14" y="445626"/>
            <a:ext cx="7991856" cy="57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5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DF95-CE64-BF11-64E6-B6C617F8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Miracle of Slit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6A163-9C26-31C6-BD69-E4F69CB50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4493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By rotating the slit for both target and reference stars to be perpendicular to the horizon you: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Minimize or eliminate entirely the loss of flux and signal to noise at the blue and red ends of the spectrum.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Allow for the construction of a better atmosphere/instrument response curve by ensuring that the slit orientation for both target and reference is at the same parallactic angle.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Generate a more accurate absolute flux calibration.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E06615-6531-CD18-8AAE-DFC1CB3946A6}"/>
              </a:ext>
            </a:extLst>
          </p:cNvPr>
          <p:cNvGrpSpPr/>
          <p:nvPr/>
        </p:nvGrpSpPr>
        <p:grpSpPr>
          <a:xfrm>
            <a:off x="7925619" y="2093835"/>
            <a:ext cx="3598607" cy="3814917"/>
            <a:chOff x="5889522" y="1484671"/>
            <a:chExt cx="3598607" cy="3814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8C0973-CF6C-95D9-0715-B3F1D8A777D8}"/>
                </a:ext>
              </a:extLst>
            </p:cNvPr>
            <p:cNvSpPr/>
            <p:nvPr/>
          </p:nvSpPr>
          <p:spPr>
            <a:xfrm>
              <a:off x="5889522" y="4930256"/>
              <a:ext cx="3598607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946764-28EC-7EF3-41AD-FA8994B95A52}"/>
                </a:ext>
              </a:extLst>
            </p:cNvPr>
            <p:cNvSpPr/>
            <p:nvPr/>
          </p:nvSpPr>
          <p:spPr>
            <a:xfrm>
              <a:off x="5889522" y="1484671"/>
              <a:ext cx="3598607" cy="3814916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0620F6-4566-216B-0639-0A242495B962}"/>
                </a:ext>
              </a:extLst>
            </p:cNvPr>
            <p:cNvSpPr txBox="1"/>
            <p:nvPr/>
          </p:nvSpPr>
          <p:spPr>
            <a:xfrm>
              <a:off x="6862915" y="4930255"/>
              <a:ext cx="1651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Horizon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DE2433-DEF5-087D-F602-21D070DC0B9F}"/>
                </a:ext>
              </a:extLst>
            </p:cNvPr>
            <p:cNvSpPr txBox="1"/>
            <p:nvPr/>
          </p:nvSpPr>
          <p:spPr>
            <a:xfrm>
              <a:off x="6857997" y="1484671"/>
              <a:ext cx="1651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Zenith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BA11196-8443-2AC9-EE6E-15A0A0432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3907" y="1854003"/>
              <a:ext cx="0" cy="307625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B3C567-A366-2B04-C620-7842AB0A71BF}"/>
                </a:ext>
              </a:extLst>
            </p:cNvPr>
            <p:cNvCxnSpPr>
              <a:cxnSpLocks/>
              <a:stCxn id="20" idx="0"/>
              <a:endCxn id="13" idx="2"/>
            </p:cNvCxnSpPr>
            <p:nvPr/>
          </p:nvCxnSpPr>
          <p:spPr>
            <a:xfrm flipV="1">
              <a:off x="6966366" y="1960478"/>
              <a:ext cx="1714475" cy="245905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5FDE35-26A5-EFC4-17D7-0D30077049CB}"/>
                </a:ext>
              </a:extLst>
            </p:cNvPr>
            <p:cNvSpPr txBox="1"/>
            <p:nvPr/>
          </p:nvSpPr>
          <p:spPr>
            <a:xfrm rot="1800000">
              <a:off x="8357188" y="1615887"/>
              <a:ext cx="831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Pole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81ED171-C954-2F2A-7336-1183F73169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209" t="29807" r="48285" b="31087"/>
            <a:stretch/>
          </p:blipFill>
          <p:spPr>
            <a:xfrm>
              <a:off x="7607387" y="3097162"/>
              <a:ext cx="15240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A8AE0B-201A-4FE0-068F-EB6E496DC87A}"/>
                </a:ext>
              </a:extLst>
            </p:cNvPr>
            <p:cNvCxnSpPr>
              <a:cxnSpLocks/>
            </p:cNvCxnSpPr>
            <p:nvPr/>
          </p:nvCxnSpPr>
          <p:spPr>
            <a:xfrm>
              <a:off x="6337782" y="2472313"/>
              <a:ext cx="2691610" cy="185929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5D981D-A111-D049-058B-42D17E6DDC4E}"/>
                </a:ext>
              </a:extLst>
            </p:cNvPr>
            <p:cNvSpPr txBox="1"/>
            <p:nvPr/>
          </p:nvSpPr>
          <p:spPr>
            <a:xfrm rot="1800000">
              <a:off x="5989586" y="2137891"/>
              <a:ext cx="404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AC1AD1-7780-AD07-AA9A-168DB66BAC53}"/>
                </a:ext>
              </a:extLst>
            </p:cNvPr>
            <p:cNvSpPr txBox="1"/>
            <p:nvPr/>
          </p:nvSpPr>
          <p:spPr>
            <a:xfrm rot="1800000">
              <a:off x="8999870" y="4300261"/>
              <a:ext cx="404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D3CC00-BBFE-C55B-98F0-F1C06EBE1972}"/>
                </a:ext>
              </a:extLst>
            </p:cNvPr>
            <p:cNvSpPr txBox="1"/>
            <p:nvPr/>
          </p:nvSpPr>
          <p:spPr>
            <a:xfrm rot="1800000">
              <a:off x="6671702" y="4394792"/>
              <a:ext cx="404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14BA77C-BE2C-D112-5DD0-18AD2C69F453}"/>
              </a:ext>
            </a:extLst>
          </p:cNvPr>
          <p:cNvSpPr/>
          <p:nvPr/>
        </p:nvSpPr>
        <p:spPr>
          <a:xfrm>
            <a:off x="9606282" y="2760952"/>
            <a:ext cx="249030" cy="2451983"/>
          </a:xfrm>
          <a:prstGeom prst="rect">
            <a:avLst/>
          </a:prstGeom>
          <a:noFill/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DF95-CE64-BF11-64E6-B6C617F8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Rotating the Slit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6A163-9C26-31C6-BD69-E4F69CB50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814" y="1348033"/>
            <a:ext cx="6046131" cy="486423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Ideally, the slit should be rotated continuously throughout the exposure - generally not practical for amateur setups.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 compromise solution is to set the slit orientation to be perpendicular to the horizon at the exposure mid time, minimizing slit loss.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 manual rotator between the spectrometer and scope allows for rotation of the spectrometer while keeping it firmly attached to the scope.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About $55 from Agena Astro.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A487C8-183C-2BAA-CEE4-3A71AEDD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55" y="1971929"/>
            <a:ext cx="4619541" cy="2957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F2F4A2-1BB9-BDC6-0392-14A27526D32B}"/>
              </a:ext>
            </a:extLst>
          </p:cNvPr>
          <p:cNvSpPr txBox="1"/>
          <p:nvPr/>
        </p:nvSpPr>
        <p:spPr>
          <a:xfrm>
            <a:off x="452612" y="5010485"/>
            <a:ext cx="493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Blue Fireball Camera Angle Adjustor / Rotator</a:t>
            </a:r>
          </a:p>
        </p:txBody>
      </p:sp>
    </p:spTree>
    <p:extLst>
      <p:ext uri="{BB962C8B-B14F-4D97-AF65-F5344CB8AC3E}">
        <p14:creationId xmlns:p14="http://schemas.microsoft.com/office/powerpoint/2010/main" val="271774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DF95-CE64-BF11-64E6-B6C617F8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3" y="365125"/>
            <a:ext cx="568597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Orienting the Slit to Zero Parallactic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6A163-9C26-31C6-BD69-E4F69CB50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825625"/>
            <a:ext cx="5399314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Attach a bubble level to your spectrometer.</a:t>
            </a:r>
          </a:p>
          <a:p>
            <a:r>
              <a:rPr lang="en-US" dirty="0">
                <a:solidFill>
                  <a:schemeClr val="bg1"/>
                </a:solidFill>
              </a:rPr>
              <a:t>Easy to determine when your slit is perpendicular to the horizon.</a:t>
            </a:r>
          </a:p>
          <a:p>
            <a:r>
              <a:rPr lang="en-US" dirty="0">
                <a:solidFill>
                  <a:schemeClr val="bg1"/>
                </a:solidFill>
              </a:rPr>
              <a:t>No need to calculate and dial-in parallactic angles.</a:t>
            </a:r>
          </a:p>
        </p:txBody>
      </p:sp>
      <p:pic>
        <p:nvPicPr>
          <p:cNvPr id="5" name="Picture 4" descr="A picture containing floor&#10;&#10;Description automatically generated">
            <a:extLst>
              <a:ext uri="{FF2B5EF4-FFF2-40B4-BE49-F238E27FC236}">
                <a16:creationId xmlns:a16="http://schemas.microsoft.com/office/drawing/2014/main" id="{647D8C8C-2003-C4B8-69A8-9CA071DC1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1" t="27725" r="25397" b="29312"/>
          <a:stretch/>
        </p:blipFill>
        <p:spPr>
          <a:xfrm>
            <a:off x="6607629" y="554465"/>
            <a:ext cx="4644571" cy="5749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36B8CF-1D08-EDEA-9974-69FCF75B3335}"/>
              </a:ext>
            </a:extLst>
          </p:cNvPr>
          <p:cNvSpPr txBox="1"/>
          <p:nvPr/>
        </p:nvSpPr>
        <p:spPr>
          <a:xfrm>
            <a:off x="8871679" y="605280"/>
            <a:ext cx="1688614" cy="36933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Bubble Level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125A1F-9227-63E3-DEA0-50DB72677B07}"/>
              </a:ext>
            </a:extLst>
          </p:cNvPr>
          <p:cNvCxnSpPr>
            <a:cxnSpLocks/>
          </p:cNvCxnSpPr>
          <p:nvPr/>
        </p:nvCxnSpPr>
        <p:spPr>
          <a:xfrm flipH="1">
            <a:off x="9396048" y="1025427"/>
            <a:ext cx="372066" cy="47096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4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6B7C05D-E766-7D9D-5055-EE65EB27C68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0" y="1062332"/>
            <a:ext cx="6848856" cy="4105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D31BB-B215-02F6-5A9C-E9DF9CD78655}"/>
              </a:ext>
            </a:extLst>
          </p:cNvPr>
          <p:cNvSpPr txBox="1"/>
          <p:nvPr/>
        </p:nvSpPr>
        <p:spPr>
          <a:xfrm>
            <a:off x="7606284" y="397452"/>
            <a:ext cx="428614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Goal is for the slit to perpendicular to the horizon at the exposure mid-time.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Prior to the target or reference star exposure start time, move the scope to the west and rotate the  spectrometer so that the slit is perpendicular to the horizon (</a:t>
            </a:r>
            <a:r>
              <a:rPr lang="en-US" sz="2000" dirty="0" err="1">
                <a:solidFill>
                  <a:schemeClr val="bg1"/>
                </a:solidFill>
              </a:rPr>
              <a:t>i.e</a:t>
            </a:r>
            <a:r>
              <a:rPr lang="en-US" sz="2000" dirty="0">
                <a:solidFill>
                  <a:schemeClr val="bg1"/>
                </a:solidFill>
              </a:rPr>
              <a:t>, the bubble is centered in the level).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Move the scope back to the target/reference star and wait until the indicated exposure start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If all goes well, the slit will be in the correct orientation perpendicular to the horizon at the exposure mid time.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2FE55A-DF16-7881-1477-B9F5D5096363}"/>
              </a:ext>
            </a:extLst>
          </p:cNvPr>
          <p:cNvSpPr/>
          <p:nvPr/>
        </p:nvSpPr>
        <p:spPr>
          <a:xfrm>
            <a:off x="699660" y="1690012"/>
            <a:ext cx="6851306" cy="899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4F045-5E2A-BD52-9806-0274D021BA88}"/>
              </a:ext>
            </a:extLst>
          </p:cNvPr>
          <p:cNvSpPr/>
          <p:nvPr/>
        </p:nvSpPr>
        <p:spPr>
          <a:xfrm>
            <a:off x="6313714" y="1690012"/>
            <a:ext cx="1190171" cy="321668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FDD686-E546-BA55-0368-FE87E0BDE7B2}"/>
              </a:ext>
            </a:extLst>
          </p:cNvPr>
          <p:cNvSpPr/>
          <p:nvPr/>
        </p:nvSpPr>
        <p:spPr>
          <a:xfrm>
            <a:off x="6360795" y="3801800"/>
            <a:ext cx="1190171" cy="275771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EFC67E-BB24-F5F3-4C3A-3177E5BDF81D}"/>
              </a:ext>
            </a:extLst>
          </p:cNvPr>
          <p:cNvSpPr/>
          <p:nvPr/>
        </p:nvSpPr>
        <p:spPr>
          <a:xfrm>
            <a:off x="5123543" y="2011680"/>
            <a:ext cx="2380342" cy="549746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43260-AC59-DE1B-DF8F-F015EAD2D602}"/>
              </a:ext>
            </a:extLst>
          </p:cNvPr>
          <p:cNvSpPr txBox="1"/>
          <p:nvPr/>
        </p:nvSpPr>
        <p:spPr>
          <a:xfrm>
            <a:off x="699660" y="5180180"/>
            <a:ext cx="6851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Offset = 	Delta Time * Earth rotation rate</a:t>
            </a:r>
          </a:p>
          <a:p>
            <a:r>
              <a:rPr lang="en-US" dirty="0">
                <a:solidFill>
                  <a:schemeClr val="bg1"/>
                </a:solidFill>
              </a:rPr>
              <a:t>Example:	Delta Time = 21:17 – 21:02 = 15 min </a:t>
            </a:r>
          </a:p>
          <a:p>
            <a:r>
              <a:rPr lang="en-US" dirty="0">
                <a:solidFill>
                  <a:schemeClr val="bg1"/>
                </a:solidFill>
              </a:rPr>
              <a:t>	Earth rotation rate ~  0.25 deg/min</a:t>
            </a:r>
          </a:p>
          <a:p>
            <a:r>
              <a:rPr lang="en-US" dirty="0">
                <a:solidFill>
                  <a:schemeClr val="bg1"/>
                </a:solidFill>
              </a:rPr>
              <a:t>	Offset = 15 * 0.25 =  3.75 deg = 3 deg 45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E54C3E-5863-8883-2C04-38866626F464}"/>
              </a:ext>
            </a:extLst>
          </p:cNvPr>
          <p:cNvSpPr txBox="1"/>
          <p:nvPr/>
        </p:nvSpPr>
        <p:spPr>
          <a:xfrm>
            <a:off x="699659" y="316992"/>
            <a:ext cx="680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Method for Setting the Slit Orientation</a:t>
            </a:r>
          </a:p>
        </p:txBody>
      </p:sp>
    </p:spTree>
    <p:extLst>
      <p:ext uri="{BB962C8B-B14F-4D97-AF65-F5344CB8AC3E}">
        <p14:creationId xmlns:p14="http://schemas.microsoft.com/office/powerpoint/2010/main" val="35240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DF95-CE64-BF11-64E6-B6C617F8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Additional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6A163-9C26-31C6-BD69-E4F69CB50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Applies to broad spectrum spectrometers like the </a:t>
            </a:r>
            <a:r>
              <a:rPr lang="en-US" dirty="0" err="1">
                <a:solidFill>
                  <a:schemeClr val="bg1"/>
                </a:solidFill>
              </a:rPr>
              <a:t>Alpy</a:t>
            </a:r>
            <a:r>
              <a:rPr lang="en-US" dirty="0">
                <a:solidFill>
                  <a:schemeClr val="bg1"/>
                </a:solidFill>
              </a:rPr>
              <a:t> 600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Slitless</a:t>
            </a:r>
            <a:r>
              <a:rPr lang="en-US" dirty="0">
                <a:solidFill>
                  <a:schemeClr val="bg1"/>
                </a:solidFill>
              </a:rPr>
              <a:t> setups need not worry.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High resolution spectrometers mostly unaffected due to their narrow spectral range.</a:t>
            </a:r>
          </a:p>
          <a:p>
            <a:r>
              <a:rPr lang="en-US" dirty="0">
                <a:solidFill>
                  <a:schemeClr val="bg1"/>
                </a:solidFill>
              </a:rPr>
              <a:t>A properly rotated slit will still result in some reduction in intensity at the red and blue wavelengths over the exposure time.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Especially true for long exposures.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Minimize by setting slit angle for mid-exposure time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Difference in exposure times between target and reference will introduce some difference in the blue/red flux even if the slit is oriented properly.</a:t>
            </a:r>
          </a:p>
          <a:p>
            <a:r>
              <a:rPr lang="en-US" dirty="0">
                <a:solidFill>
                  <a:schemeClr val="bg1"/>
                </a:solidFill>
              </a:rPr>
              <a:t>For very long exposures, setting the slit parallel to the horizon may be a better option (</a:t>
            </a:r>
            <a:r>
              <a:rPr lang="en-US" dirty="0" err="1">
                <a:solidFill>
                  <a:schemeClr val="bg1"/>
                </a:solidFill>
              </a:rPr>
              <a:t>Szokoly</a:t>
            </a:r>
            <a:r>
              <a:rPr lang="en-US" dirty="0">
                <a:solidFill>
                  <a:schemeClr val="bg1"/>
                </a:solidFill>
              </a:rPr>
              <a:t>, 2005)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0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25DD-8439-F86F-7FF9-DC88671C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Slit Loss Calculator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9A98C6-3AC2-F680-6CEE-67D533C54CA2}"/>
              </a:ext>
            </a:extLst>
          </p:cNvPr>
          <p:cNvSpPr txBox="1"/>
          <p:nvPr/>
        </p:nvSpPr>
        <p:spPr>
          <a:xfrm>
            <a:off x="719328" y="5681472"/>
            <a:ext cx="10634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Inpu</a:t>
            </a:r>
            <a:r>
              <a:rPr lang="en-US" dirty="0">
                <a:solidFill>
                  <a:schemeClr val="bg1"/>
                </a:solidFill>
              </a:rPr>
              <a:t>t the conditions specific to your equipment and target star to determine the slit loss for any of three slit orientations:  1. Perpendicular to the horizon (ideal), 2. Parallel to RA/hour circles, and 3. Parallel to the celestial equator.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2D6DC-462F-2BB3-AD72-EEC7B365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244" y="1352858"/>
            <a:ext cx="8571512" cy="43286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5565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25DD-8439-F86F-7FF9-DC88671C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Slit Loss Calculator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77D6-7A83-7925-D862-2285340B4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05"/>
          <a:stretch/>
        </p:blipFill>
        <p:spPr>
          <a:xfrm>
            <a:off x="2668020" y="1375804"/>
            <a:ext cx="6855960" cy="51170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0987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E7DA85F4-7BA9-7A66-EFF6-8DB8C7614D90}"/>
              </a:ext>
            </a:extLst>
          </p:cNvPr>
          <p:cNvSpPr txBox="1"/>
          <p:nvPr/>
        </p:nvSpPr>
        <p:spPr>
          <a:xfrm>
            <a:off x="933450" y="342900"/>
            <a:ext cx="101917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Example</a:t>
            </a:r>
            <a:r>
              <a:rPr lang="en-US" sz="2800" dirty="0">
                <a:solidFill>
                  <a:schemeClr val="bg1"/>
                </a:solidFill>
              </a:rPr>
              <a:t>:  </a:t>
            </a:r>
            <a:r>
              <a:rPr lang="en-US" sz="3600" dirty="0">
                <a:solidFill>
                  <a:schemeClr val="bg1"/>
                </a:solidFill>
              </a:rPr>
              <a:t>Target and Reference Star with Slit Parallel to RA/Hour Circles </a:t>
            </a:r>
            <a:endParaRPr lang="en-US" sz="2800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206C553-2E85-6D69-9610-889D2A642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389" y="1613034"/>
            <a:ext cx="4435858" cy="482900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24E95043-9C46-A74A-9B0D-B1F6BC179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78" y="1713614"/>
            <a:ext cx="4731505" cy="46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1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DACCFB-EFEC-5416-ACFC-55C3F40210BB}"/>
              </a:ext>
            </a:extLst>
          </p:cNvPr>
          <p:cNvSpPr txBox="1"/>
          <p:nvPr/>
        </p:nvSpPr>
        <p:spPr>
          <a:xfrm>
            <a:off x="485757" y="709482"/>
            <a:ext cx="1122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Results From Slit Loss Calculator for Target and Reference Stars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5EC9E-9FA2-C5EC-D43A-D880CD2061CA}"/>
              </a:ext>
            </a:extLst>
          </p:cNvPr>
          <p:cNvSpPr txBox="1"/>
          <p:nvPr/>
        </p:nvSpPr>
        <p:spPr>
          <a:xfrm>
            <a:off x="426084" y="5082177"/>
            <a:ext cx="11220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Both stars show losses at 400 nm and 700 nm</a:t>
            </a:r>
          </a:p>
          <a:p>
            <a:r>
              <a:rPr lang="en-US" sz="2800" dirty="0">
                <a:solidFill>
                  <a:schemeClr val="bg1"/>
                </a:solidFill>
              </a:rPr>
              <a:t>Difference in slit loss is ~13% for 400 nm and ~2.6% for 700 nm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908DF-0366-4B48-0B89-5E2A47C2F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44" y="1487911"/>
            <a:ext cx="5240457" cy="34006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68C846-F8D6-9E16-BE50-DD50CA59F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42" y="1487911"/>
            <a:ext cx="5240457" cy="34006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584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54FA-5196-79E8-581D-BF6EE4F7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Atmospheric Differential Refraction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C380-D0CC-5B19-5593-210D15CF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6371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Atmospheric differential refraction is the wavelength-dependent refraction as light passes through the atmosphere.</a:t>
            </a:r>
          </a:p>
          <a:p>
            <a:r>
              <a:rPr lang="en-US" dirty="0">
                <a:solidFill>
                  <a:schemeClr val="bg1"/>
                </a:solidFill>
              </a:rPr>
              <a:t>Blue is refracted more than red.</a:t>
            </a:r>
          </a:p>
          <a:p>
            <a:r>
              <a:rPr lang="en-US" dirty="0">
                <a:solidFill>
                  <a:schemeClr val="bg1"/>
                </a:solidFill>
              </a:rPr>
              <a:t>Refraction is perpendicular to the horizon – an image of a star is actually a small spectrum in the  vertical direction – blue on top and red on the bottom.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10AED-03F5-91D7-462F-1280B0E2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816" y="2016917"/>
            <a:ext cx="3311525" cy="32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89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01126-14C0-43FE-318F-AE0FB59DA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54" y="1003732"/>
            <a:ext cx="11290927" cy="5168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9B5B1-BDDD-FBA1-3C31-75FCE7556D8C}"/>
              </a:ext>
            </a:extLst>
          </p:cNvPr>
          <p:cNvSpPr txBox="1"/>
          <p:nvPr/>
        </p:nvSpPr>
        <p:spPr>
          <a:xfrm>
            <a:off x="4923692" y="2211086"/>
            <a:ext cx="634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Black – Spectrum Calibrated with No Slit Losses</a:t>
            </a:r>
          </a:p>
          <a:p>
            <a:r>
              <a:rPr lang="en-US" sz="2400" dirty="0"/>
              <a:t>Red – Spectrum Calibrated with  Slit Losses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9120C-8224-6411-7C35-BDF83EB9196E}"/>
              </a:ext>
            </a:extLst>
          </p:cNvPr>
          <p:cNvSpPr txBox="1"/>
          <p:nvPr/>
        </p:nvSpPr>
        <p:spPr>
          <a:xfrm>
            <a:off x="392974" y="233642"/>
            <a:ext cx="1122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Effect on Spectral Profile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975DF-CA8C-4AF6-CEDB-027E36E8FFFA}"/>
              </a:ext>
            </a:extLst>
          </p:cNvPr>
          <p:cNvSpPr txBox="1"/>
          <p:nvPr/>
        </p:nvSpPr>
        <p:spPr>
          <a:xfrm>
            <a:off x="1190846" y="1920580"/>
            <a:ext cx="69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-13%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79FE2F-00BE-944B-7B3E-CBE259759800}"/>
              </a:ext>
            </a:extLst>
          </p:cNvPr>
          <p:cNvCxnSpPr/>
          <p:nvPr/>
        </p:nvCxnSpPr>
        <p:spPr>
          <a:xfrm>
            <a:off x="1860701" y="1828800"/>
            <a:ext cx="0" cy="552893"/>
          </a:xfrm>
          <a:prstGeom prst="straightConnector1">
            <a:avLst/>
          </a:prstGeom>
          <a:ln w="317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4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DF95-CE64-BF11-64E6-B6C617F8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6A163-9C26-31C6-BD69-E4F69CB50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Wavelength-dependent atmospheric refraction (dispersion) causes starlight to be differentially refracted in a direction perpendicular to the horizon.</a:t>
            </a:r>
          </a:p>
          <a:p>
            <a:r>
              <a:rPr lang="en-US" dirty="0">
                <a:solidFill>
                  <a:schemeClr val="bg1"/>
                </a:solidFill>
              </a:rPr>
              <a:t>A slit oriented in any direction other than the perpendicular results in a significant loss of intensity at the blue and red ends of the spectrum.</a:t>
            </a:r>
          </a:p>
          <a:p>
            <a:r>
              <a:rPr lang="en-US" dirty="0">
                <a:solidFill>
                  <a:schemeClr val="bg1"/>
                </a:solidFill>
              </a:rPr>
              <a:t>This is a problem primarily for spectrometers like the </a:t>
            </a:r>
            <a:r>
              <a:rPr lang="en-US" dirty="0" err="1">
                <a:solidFill>
                  <a:schemeClr val="bg1"/>
                </a:solidFill>
              </a:rPr>
              <a:t>Alpy</a:t>
            </a:r>
            <a:r>
              <a:rPr lang="en-US" dirty="0">
                <a:solidFill>
                  <a:schemeClr val="bg1"/>
                </a:solidFill>
              </a:rPr>
              <a:t> 600 that produce a spectrum across the visual range.</a:t>
            </a:r>
          </a:p>
          <a:p>
            <a:r>
              <a:rPr lang="en-US" dirty="0">
                <a:solidFill>
                  <a:schemeClr val="bg1"/>
                </a:solidFill>
              </a:rPr>
              <a:t>This loss of intensity adversely affects the quality of the atmosphere/instrument response correction as well as absolute flux calibration</a:t>
            </a:r>
          </a:p>
          <a:p>
            <a:r>
              <a:rPr lang="en-US" dirty="0">
                <a:solidFill>
                  <a:schemeClr val="bg1"/>
                </a:solidFill>
              </a:rPr>
              <a:t>This problem is easily mitigated by rotating the slit to the optimal angle for both the target and reference stars.</a:t>
            </a:r>
          </a:p>
        </p:txBody>
      </p:sp>
    </p:spTree>
    <p:extLst>
      <p:ext uri="{BB962C8B-B14F-4D97-AF65-F5344CB8AC3E}">
        <p14:creationId xmlns:p14="http://schemas.microsoft.com/office/powerpoint/2010/main" val="394239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5171-16EB-38F8-1308-38FCA4A1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4155-5088-925A-112E-03F1A780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Alexei </a:t>
            </a:r>
            <a:r>
              <a:rPr lang="en-US" dirty="0" err="1">
                <a:solidFill>
                  <a:schemeClr val="bg1"/>
                </a:solidFill>
              </a:rPr>
              <a:t>Filippenko</a:t>
            </a:r>
            <a:r>
              <a:rPr lang="en-US" dirty="0">
                <a:solidFill>
                  <a:schemeClr val="bg1"/>
                </a:solidFill>
              </a:rPr>
              <a:t> (1982), The Importance of Atmospheric Differential Refraction in Spectrophotometry,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https://articles.adsabs.harvard.edu/pdf/1982PASP...94..715F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Ref: </a:t>
            </a:r>
            <a:r>
              <a:rPr lang="en-US" dirty="0" err="1">
                <a:solidFill>
                  <a:schemeClr val="bg1"/>
                </a:solidFill>
              </a:rPr>
              <a:t>Szokoly</a:t>
            </a:r>
            <a:r>
              <a:rPr lang="en-US" dirty="0">
                <a:solidFill>
                  <a:schemeClr val="bg1"/>
                </a:solidFill>
              </a:rPr>
              <a:t>, 2005, Optimal slit orientation for long multi-object spectroscopic exposures</a:t>
            </a: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https://arxiv.org/abs/astro-ph/0506688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77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1F60-5FF7-E417-764B-765EAAA94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62951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DF95-CE64-BF11-64E6-B6C617F8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Parallactic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6A163-9C26-31C6-BD69-E4F69CB50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84" y="5681472"/>
            <a:ext cx="10415016" cy="81140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parallactic angle is the angle between the great circle through a celestial object and the zenith, and the hour circle of the object.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78F12-B2A2-718E-99E4-1F167F818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343203"/>
            <a:ext cx="4656344" cy="416966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F70ED5B-445F-E65D-116A-35FD1529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09" y="1343203"/>
            <a:ext cx="3677413" cy="416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21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73B0FD-A53A-FEEC-04C3-799DE901B650}"/>
              </a:ext>
            </a:extLst>
          </p:cNvPr>
          <p:cNvGrpSpPr/>
          <p:nvPr/>
        </p:nvGrpSpPr>
        <p:grpSpPr>
          <a:xfrm>
            <a:off x="3253073" y="386499"/>
            <a:ext cx="5560990" cy="5255282"/>
            <a:chOff x="3253073" y="386499"/>
            <a:chExt cx="5560990" cy="525528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FD8105D-5421-8A98-4CA1-F36A9E90CC31}"/>
                </a:ext>
              </a:extLst>
            </p:cNvPr>
            <p:cNvSpPr/>
            <p:nvPr/>
          </p:nvSpPr>
          <p:spPr>
            <a:xfrm>
              <a:off x="3825206" y="2654041"/>
              <a:ext cx="4364138" cy="948018"/>
            </a:xfrm>
            <a:prstGeom prst="ellipse">
              <a:avLst/>
            </a:prstGeom>
            <a:noFill/>
            <a:ln w="25400">
              <a:solidFill>
                <a:schemeClr val="accent1">
                  <a:shade val="1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37141EB-404F-55F5-E0F6-B17BD5E2AC07}"/>
                </a:ext>
              </a:extLst>
            </p:cNvPr>
            <p:cNvSpPr/>
            <p:nvPr/>
          </p:nvSpPr>
          <p:spPr>
            <a:xfrm>
              <a:off x="3800224" y="2513773"/>
              <a:ext cx="4389120" cy="596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3165938-3F6B-D59B-C116-91074244EBA0}"/>
                </a:ext>
              </a:extLst>
            </p:cNvPr>
            <p:cNvSpPr/>
            <p:nvPr/>
          </p:nvSpPr>
          <p:spPr>
            <a:xfrm>
              <a:off x="3819888" y="926177"/>
              <a:ext cx="4389120" cy="4389120"/>
            </a:xfrm>
            <a:prstGeom prst="ellipse">
              <a:avLst/>
            </a:prstGeom>
            <a:noFill/>
            <a:ln w="2540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B83E13A-925C-9F3D-536B-8C632A755EC0}"/>
                </a:ext>
              </a:extLst>
            </p:cNvPr>
            <p:cNvSpPr>
              <a:spLocks noChangeAspect="1"/>
            </p:cNvSpPr>
            <p:nvPr/>
          </p:nvSpPr>
          <p:spPr>
            <a:xfrm rot="17478684">
              <a:off x="4363386" y="158448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8F464882-CDF6-380B-3D3C-7593C3038D01}"/>
                </a:ext>
              </a:extLst>
            </p:cNvPr>
            <p:cNvSpPr/>
            <p:nvPr/>
          </p:nvSpPr>
          <p:spPr>
            <a:xfrm rot="1339853">
              <a:off x="3430390" y="1951830"/>
              <a:ext cx="4039654" cy="848927"/>
            </a:xfrm>
            <a:prstGeom prst="arc">
              <a:avLst>
                <a:gd name="adj1" fmla="val 11877003"/>
                <a:gd name="adj2" fmla="val 20529074"/>
              </a:avLst>
            </a:prstGeom>
            <a:noFill/>
            <a:ln w="25400">
              <a:solidFill>
                <a:schemeClr val="accent1">
                  <a:shade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85CC5C0-8B3D-CA3E-06E5-6A32306EDF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5790" y="89361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970F7AB-3414-70E1-55A1-F6EA6785C733}"/>
                </a:ext>
              </a:extLst>
            </p:cNvPr>
            <p:cNvSpPr txBox="1"/>
            <p:nvPr/>
          </p:nvSpPr>
          <p:spPr>
            <a:xfrm rot="18358853">
              <a:off x="3676767" y="1241030"/>
              <a:ext cx="95015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Pole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ACBCF29-C111-3107-A008-86AD4C09F6B5}"/>
                </a:ext>
              </a:extLst>
            </p:cNvPr>
            <p:cNvSpPr txBox="1"/>
            <p:nvPr/>
          </p:nvSpPr>
          <p:spPr>
            <a:xfrm>
              <a:off x="6788954" y="2179970"/>
              <a:ext cx="8946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Star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8BA7EA-2888-79C6-474E-B09638CB7A02}"/>
                </a:ext>
              </a:extLst>
            </p:cNvPr>
            <p:cNvSpPr txBox="1"/>
            <p:nvPr/>
          </p:nvSpPr>
          <p:spPr>
            <a:xfrm>
              <a:off x="5365996" y="486861"/>
              <a:ext cx="11965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Zenith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B216205-2114-990C-CD2A-6BD2EF125E4C}"/>
                </a:ext>
              </a:extLst>
            </p:cNvPr>
            <p:cNvSpPr txBox="1"/>
            <p:nvPr/>
          </p:nvSpPr>
          <p:spPr>
            <a:xfrm rot="535776">
              <a:off x="4160768" y="3097907"/>
              <a:ext cx="11965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Horizon</a:t>
              </a:r>
            </a:p>
          </p:txBody>
        </p:sp>
        <p:sp>
          <p:nvSpPr>
            <p:cNvPr id="71" name="Star: 5 Points 70">
              <a:extLst>
                <a:ext uri="{FF2B5EF4-FFF2-40B4-BE49-F238E27FC236}">
                  <a16:creationId xmlns:a16="http://schemas.microsoft.com/office/drawing/2014/main" id="{58FBEFBF-2AB3-7964-E12F-341C4FA37567}"/>
                </a:ext>
              </a:extLst>
            </p:cNvPr>
            <p:cNvSpPr/>
            <p:nvPr/>
          </p:nvSpPr>
          <p:spPr>
            <a:xfrm rot="18619325">
              <a:off x="6624296" y="2405708"/>
              <a:ext cx="201467" cy="20477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C07652FD-6A54-585A-5BB9-7BB1D527EB8F}"/>
                </a:ext>
              </a:extLst>
            </p:cNvPr>
            <p:cNvSpPr/>
            <p:nvPr/>
          </p:nvSpPr>
          <p:spPr>
            <a:xfrm rot="4031582">
              <a:off x="5061563" y="1520911"/>
              <a:ext cx="2241565" cy="848927"/>
            </a:xfrm>
            <a:prstGeom prst="arc">
              <a:avLst>
                <a:gd name="adj1" fmla="val 11766493"/>
                <a:gd name="adj2" fmla="val 19672141"/>
              </a:avLst>
            </a:prstGeom>
            <a:noFill/>
            <a:ln w="25400">
              <a:solidFill>
                <a:schemeClr val="accent1">
                  <a:shade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5475079-BD0B-5058-BCFD-16E954BE8E84}"/>
                </a:ext>
              </a:extLst>
            </p:cNvPr>
            <p:cNvSpPr txBox="1"/>
            <p:nvPr/>
          </p:nvSpPr>
          <p:spPr>
            <a:xfrm>
              <a:off x="8229466" y="3001933"/>
              <a:ext cx="4470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F7B1B6-4F85-9F58-B307-804FB307A4F2}"/>
                </a:ext>
              </a:extLst>
            </p:cNvPr>
            <p:cNvSpPr txBox="1"/>
            <p:nvPr/>
          </p:nvSpPr>
          <p:spPr>
            <a:xfrm>
              <a:off x="3253073" y="3001933"/>
              <a:ext cx="5927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C322523-1197-3715-0C00-0485C2D5ABCF}"/>
                </a:ext>
              </a:extLst>
            </p:cNvPr>
            <p:cNvSpPr txBox="1"/>
            <p:nvPr/>
          </p:nvSpPr>
          <p:spPr>
            <a:xfrm>
              <a:off x="5380277" y="3692416"/>
              <a:ext cx="5272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B006860-829B-8155-2E5E-B7447403413D}"/>
                </a:ext>
              </a:extLst>
            </p:cNvPr>
            <p:cNvSpPr txBox="1"/>
            <p:nvPr/>
          </p:nvSpPr>
          <p:spPr>
            <a:xfrm rot="1304151">
              <a:off x="4785313" y="1979602"/>
              <a:ext cx="12554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90 - </a:t>
              </a:r>
              <a:r>
                <a:rPr lang="el-GR" dirty="0"/>
                <a:t>δ</a:t>
              </a:r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A64AB40-FA14-0E6C-E8D2-01874481CA48}"/>
                </a:ext>
              </a:extLst>
            </p:cNvPr>
            <p:cNvSpPr txBox="1"/>
            <p:nvPr/>
          </p:nvSpPr>
          <p:spPr>
            <a:xfrm rot="3775508">
              <a:off x="6514203" y="1402596"/>
              <a:ext cx="442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B678718-AF31-B3D5-4808-75D1E76E9F9C}"/>
                </a:ext>
              </a:extLst>
            </p:cNvPr>
            <p:cNvSpPr/>
            <p:nvPr/>
          </p:nvSpPr>
          <p:spPr>
            <a:xfrm>
              <a:off x="4884846" y="1315983"/>
              <a:ext cx="45719" cy="664763"/>
            </a:xfrm>
            <a:prstGeom prst="arc">
              <a:avLst/>
            </a:prstGeom>
            <a:noFill/>
            <a:ln w="25400">
              <a:solidFill>
                <a:schemeClr val="accent1">
                  <a:shade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5DF1250D-2E24-B24F-BF4A-DBF0862D5CA7}"/>
                </a:ext>
              </a:extLst>
            </p:cNvPr>
            <p:cNvSpPr/>
            <p:nvPr/>
          </p:nvSpPr>
          <p:spPr>
            <a:xfrm rot="13205978">
              <a:off x="6523672" y="1646364"/>
              <a:ext cx="56546" cy="641265"/>
            </a:xfrm>
            <a:prstGeom prst="arc">
              <a:avLst/>
            </a:prstGeom>
            <a:noFill/>
            <a:ln w="25400">
              <a:solidFill>
                <a:schemeClr val="accent1">
                  <a:shade val="1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F604901-91FF-FC1F-B8A9-0B76F96CA47F}"/>
                </a:ext>
              </a:extLst>
            </p:cNvPr>
            <p:cNvSpPr txBox="1"/>
            <p:nvPr/>
          </p:nvSpPr>
          <p:spPr>
            <a:xfrm>
              <a:off x="4866877" y="1264543"/>
              <a:ext cx="5501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67A5061-D7FC-B2EB-8C84-5BEEFFE4834D}"/>
                </a:ext>
              </a:extLst>
            </p:cNvPr>
            <p:cNvSpPr txBox="1"/>
            <p:nvPr/>
          </p:nvSpPr>
          <p:spPr>
            <a:xfrm>
              <a:off x="5875758" y="1745719"/>
              <a:ext cx="7278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θ</a:t>
              </a:r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EFABB0-D7B9-E3E9-9BAF-6562AC863DFE}"/>
                </a:ext>
              </a:extLst>
            </p:cNvPr>
            <p:cNvSpPr/>
            <p:nvPr/>
          </p:nvSpPr>
          <p:spPr>
            <a:xfrm>
              <a:off x="3253073" y="386499"/>
              <a:ext cx="5560990" cy="5255282"/>
            </a:xfrm>
            <a:prstGeom prst="rect">
              <a:avLst/>
            </a:prstGeom>
            <a:noFill/>
            <a:ln w="2540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7E1A6F-1E44-D49F-7A92-EC87C7F5A6A5}"/>
                </a:ext>
              </a:extLst>
            </p:cNvPr>
            <p:cNvSpPr/>
            <p:nvPr/>
          </p:nvSpPr>
          <p:spPr>
            <a:xfrm rot="1688224">
              <a:off x="6625594" y="2150929"/>
              <a:ext cx="220018" cy="728506"/>
            </a:xfrm>
            <a:prstGeom prst="rect">
              <a:avLst/>
            </a:prstGeom>
            <a:noFill/>
            <a:ln w="25400">
              <a:solidFill>
                <a:schemeClr val="accent1">
                  <a:shade val="15000"/>
                </a:schemeClr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470490-97B0-B039-576A-701B6A4AC3BD}"/>
                </a:ext>
              </a:extLst>
            </p:cNvPr>
            <p:cNvSpPr txBox="1"/>
            <p:nvPr/>
          </p:nvSpPr>
          <p:spPr>
            <a:xfrm rot="1463888">
              <a:off x="6833637" y="2731622"/>
              <a:ext cx="11606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Slit Orientation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E2CE38-378E-A5C9-8826-C56D4DA54A4B}"/>
                </a:ext>
              </a:extLst>
            </p:cNvPr>
            <p:cNvSpPr txBox="1"/>
            <p:nvPr/>
          </p:nvSpPr>
          <p:spPr>
            <a:xfrm rot="19914582">
              <a:off x="4377791" y="728488"/>
              <a:ext cx="12554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90 -</a:t>
              </a:r>
              <a:r>
                <a:rPr lang="el-GR" dirty="0"/>
                <a:t>φ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5943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9EECA6D-4E54-C4B3-FC6C-C3D0DEC450DA}"/>
              </a:ext>
            </a:extLst>
          </p:cNvPr>
          <p:cNvGrpSpPr/>
          <p:nvPr/>
        </p:nvGrpSpPr>
        <p:grpSpPr>
          <a:xfrm>
            <a:off x="1327354" y="1769370"/>
            <a:ext cx="3598607" cy="3814917"/>
            <a:chOff x="1327354" y="1769370"/>
            <a:chExt cx="3598607" cy="38149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87DCCC1-0B6D-A76C-87DF-B92EF17C8217}"/>
                </a:ext>
              </a:extLst>
            </p:cNvPr>
            <p:cNvGrpSpPr/>
            <p:nvPr/>
          </p:nvGrpSpPr>
          <p:grpSpPr>
            <a:xfrm>
              <a:off x="1327354" y="1769370"/>
              <a:ext cx="3598607" cy="3814917"/>
              <a:chOff x="5889522" y="1484671"/>
              <a:chExt cx="3598607" cy="381491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E9CCFC5-8193-3099-9A23-D4754626DFCE}"/>
                  </a:ext>
                </a:extLst>
              </p:cNvPr>
              <p:cNvSpPr/>
              <p:nvPr/>
            </p:nvSpPr>
            <p:spPr>
              <a:xfrm>
                <a:off x="5889522" y="4930256"/>
                <a:ext cx="3598607" cy="36933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827EB7E-0148-A105-C5A8-DF251A3703F7}"/>
                  </a:ext>
                </a:extLst>
              </p:cNvPr>
              <p:cNvSpPr/>
              <p:nvPr/>
            </p:nvSpPr>
            <p:spPr>
              <a:xfrm>
                <a:off x="5889522" y="1484671"/>
                <a:ext cx="3598607" cy="3814916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B53D62-0307-47A0-C7FB-79725B175D6B}"/>
                  </a:ext>
                </a:extLst>
              </p:cNvPr>
              <p:cNvSpPr txBox="1"/>
              <p:nvPr/>
            </p:nvSpPr>
            <p:spPr>
              <a:xfrm>
                <a:off x="6862915" y="4930255"/>
                <a:ext cx="1651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Horizon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5BCDB9-ADAF-95AC-C384-5384D9754CEA}"/>
                  </a:ext>
                </a:extLst>
              </p:cNvPr>
              <p:cNvSpPr txBox="1"/>
              <p:nvPr/>
            </p:nvSpPr>
            <p:spPr>
              <a:xfrm>
                <a:off x="6857997" y="1484671"/>
                <a:ext cx="1651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Zenith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0880BFB-FA66-402D-8D4E-2036BC75A0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3907" y="1854003"/>
                <a:ext cx="0" cy="30762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CFE0F50-D555-296A-DA9E-D1E132AF1E68}"/>
                  </a:ext>
                </a:extLst>
              </p:cNvPr>
              <p:cNvCxnSpPr>
                <a:cxnSpLocks/>
                <a:stCxn id="14" idx="0"/>
                <a:endCxn id="9" idx="2"/>
              </p:cNvCxnSpPr>
              <p:nvPr/>
            </p:nvCxnSpPr>
            <p:spPr>
              <a:xfrm flipV="1">
                <a:off x="6966366" y="1960478"/>
                <a:ext cx="1714475" cy="2459055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65EA50-612A-7357-CB33-837095392A3A}"/>
                  </a:ext>
                </a:extLst>
              </p:cNvPr>
              <p:cNvSpPr txBox="1"/>
              <p:nvPr/>
            </p:nvSpPr>
            <p:spPr>
              <a:xfrm rot="1800000">
                <a:off x="8357188" y="1615887"/>
                <a:ext cx="831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Pole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1E36511-15F9-361E-5649-5F7D23B4F3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3209" t="29807" r="48285" b="31087"/>
              <a:stretch/>
            </p:blipFill>
            <p:spPr>
              <a:xfrm>
                <a:off x="7607387" y="3097162"/>
                <a:ext cx="152400" cy="6096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30FB1A7-4D0C-68ED-9BDF-7C9AFBB3C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7782" y="2472313"/>
                <a:ext cx="2691610" cy="185929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985F8D-E16D-4B97-5D37-A0924529FC1E}"/>
                  </a:ext>
                </a:extLst>
              </p:cNvPr>
              <p:cNvSpPr txBox="1"/>
              <p:nvPr/>
            </p:nvSpPr>
            <p:spPr>
              <a:xfrm rot="1800000">
                <a:off x="5989586" y="2137891"/>
                <a:ext cx="404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7FD0D5-E752-4F55-56C1-3A28C03C6998}"/>
                  </a:ext>
                </a:extLst>
              </p:cNvPr>
              <p:cNvSpPr txBox="1"/>
              <p:nvPr/>
            </p:nvSpPr>
            <p:spPr>
              <a:xfrm rot="1800000">
                <a:off x="8999870" y="4300261"/>
                <a:ext cx="404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BFDA1D-AD32-683C-B30F-1E89CE78ADFF}"/>
                  </a:ext>
                </a:extLst>
              </p:cNvPr>
              <p:cNvSpPr txBox="1"/>
              <p:nvPr/>
            </p:nvSpPr>
            <p:spPr>
              <a:xfrm rot="1800000">
                <a:off x="6671702" y="4394792"/>
                <a:ext cx="404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866629-10A1-5C4A-8C6C-FA384898F721}"/>
                </a:ext>
              </a:extLst>
            </p:cNvPr>
            <p:cNvSpPr/>
            <p:nvPr/>
          </p:nvSpPr>
          <p:spPr>
            <a:xfrm rot="2100000">
              <a:off x="3055984" y="2517823"/>
              <a:ext cx="164592" cy="228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71BF516-1CB4-D348-C3DF-C9FD4971B3ED}"/>
                </a:ext>
              </a:extLst>
            </p:cNvPr>
            <p:cNvGrpSpPr/>
            <p:nvPr/>
          </p:nvGrpSpPr>
          <p:grpSpPr>
            <a:xfrm>
              <a:off x="1932143" y="2068484"/>
              <a:ext cx="1860618" cy="1108067"/>
              <a:chOff x="8609552" y="1999792"/>
              <a:chExt cx="1860618" cy="110806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12198F-0FF5-A0CF-8122-BDDB5F0C4D2F}"/>
                  </a:ext>
                </a:extLst>
              </p:cNvPr>
              <p:cNvSpPr txBox="1"/>
              <p:nvPr/>
            </p:nvSpPr>
            <p:spPr>
              <a:xfrm>
                <a:off x="8609552" y="1999792"/>
                <a:ext cx="1222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Parallactic Angle</a:t>
                </a: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A8A8BA07-2AEB-C429-2B05-ECD5253CC3E1}"/>
                  </a:ext>
                </a:extLst>
              </p:cNvPr>
              <p:cNvSpPr/>
              <p:nvPr/>
            </p:nvSpPr>
            <p:spPr>
              <a:xfrm rot="20681078">
                <a:off x="9531932" y="2180630"/>
                <a:ext cx="938238" cy="927229"/>
              </a:xfrm>
              <a:prstGeom prst="arc">
                <a:avLst>
                  <a:gd name="adj1" fmla="val 16107113"/>
                  <a:gd name="adj2" fmla="val 0"/>
                </a:avLst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8BF5D0F-43AE-FB50-CD11-9B5BADCBAEFA}"/>
              </a:ext>
            </a:extLst>
          </p:cNvPr>
          <p:cNvGrpSpPr/>
          <p:nvPr/>
        </p:nvGrpSpPr>
        <p:grpSpPr>
          <a:xfrm>
            <a:off x="6549085" y="1779201"/>
            <a:ext cx="3598607" cy="3814917"/>
            <a:chOff x="6549085" y="1779201"/>
            <a:chExt cx="3598607" cy="381491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4EEE1DB-75DC-1132-C9BA-21D5B9E45710}"/>
                </a:ext>
              </a:extLst>
            </p:cNvPr>
            <p:cNvGrpSpPr/>
            <p:nvPr/>
          </p:nvGrpSpPr>
          <p:grpSpPr>
            <a:xfrm>
              <a:off x="6549085" y="1779201"/>
              <a:ext cx="3598607" cy="3814917"/>
              <a:chOff x="5889522" y="1484671"/>
              <a:chExt cx="3598607" cy="381491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7925E99-BCBE-D49B-4B2B-0C728FA52E87}"/>
                  </a:ext>
                </a:extLst>
              </p:cNvPr>
              <p:cNvSpPr/>
              <p:nvPr/>
            </p:nvSpPr>
            <p:spPr>
              <a:xfrm>
                <a:off x="5889522" y="4930256"/>
                <a:ext cx="3598607" cy="36933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810B62A-B662-B51A-B59F-6F773EEC6C2D}"/>
                  </a:ext>
                </a:extLst>
              </p:cNvPr>
              <p:cNvSpPr/>
              <p:nvPr/>
            </p:nvSpPr>
            <p:spPr>
              <a:xfrm>
                <a:off x="5889522" y="1484671"/>
                <a:ext cx="3598607" cy="3814916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28B62F-FB15-B958-DC8F-917939568EB4}"/>
                  </a:ext>
                </a:extLst>
              </p:cNvPr>
              <p:cNvSpPr txBox="1"/>
              <p:nvPr/>
            </p:nvSpPr>
            <p:spPr>
              <a:xfrm>
                <a:off x="6862915" y="4930255"/>
                <a:ext cx="1651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Horizon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FB2AA4-BBD3-3356-1C21-017A579AD566}"/>
                  </a:ext>
                </a:extLst>
              </p:cNvPr>
              <p:cNvSpPr txBox="1"/>
              <p:nvPr/>
            </p:nvSpPr>
            <p:spPr>
              <a:xfrm>
                <a:off x="6857997" y="1484671"/>
                <a:ext cx="1651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Zenith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02DAD1A-8EB7-DBE2-52CB-317DE44035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3907" y="1854003"/>
                <a:ext cx="0" cy="30762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8E52601-4F65-458B-51D2-4AB828B7A5CD}"/>
                  </a:ext>
                </a:extLst>
              </p:cNvPr>
              <p:cNvCxnSpPr>
                <a:cxnSpLocks/>
                <a:stCxn id="37" idx="0"/>
                <a:endCxn id="32" idx="2"/>
              </p:cNvCxnSpPr>
              <p:nvPr/>
            </p:nvCxnSpPr>
            <p:spPr>
              <a:xfrm flipV="1">
                <a:off x="6966366" y="1960478"/>
                <a:ext cx="1714475" cy="2459055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99502E2-6960-7B43-4C89-6E20ACB74DA1}"/>
                  </a:ext>
                </a:extLst>
              </p:cNvPr>
              <p:cNvSpPr txBox="1"/>
              <p:nvPr/>
            </p:nvSpPr>
            <p:spPr>
              <a:xfrm rot="1800000">
                <a:off x="8357188" y="1615887"/>
                <a:ext cx="831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Pole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A656EC2-7A86-18C8-E4CD-BCF804285F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3209" t="29807" r="48285" b="31087"/>
              <a:stretch/>
            </p:blipFill>
            <p:spPr>
              <a:xfrm>
                <a:off x="7617974" y="3100180"/>
                <a:ext cx="150891" cy="60356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</p:pic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E77AB4C-69F2-1742-04EE-07034BEA7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7782" y="2472313"/>
                <a:ext cx="2691610" cy="185929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2238431-06D1-24BE-D018-098F37F9FB6B}"/>
                  </a:ext>
                </a:extLst>
              </p:cNvPr>
              <p:cNvSpPr txBox="1"/>
              <p:nvPr/>
            </p:nvSpPr>
            <p:spPr>
              <a:xfrm rot="1800000">
                <a:off x="5989586" y="2137891"/>
                <a:ext cx="404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4F9CB1-7651-8D56-2EB7-5EDBDA981B6A}"/>
                  </a:ext>
                </a:extLst>
              </p:cNvPr>
              <p:cNvSpPr txBox="1"/>
              <p:nvPr/>
            </p:nvSpPr>
            <p:spPr>
              <a:xfrm rot="1800000">
                <a:off x="8999870" y="4300261"/>
                <a:ext cx="404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64F9A1-39F1-DBA2-91AC-A1A9BC42284E}"/>
                  </a:ext>
                </a:extLst>
              </p:cNvPr>
              <p:cNvSpPr txBox="1"/>
              <p:nvPr/>
            </p:nvSpPr>
            <p:spPr>
              <a:xfrm rot="1800000">
                <a:off x="6671702" y="4394792"/>
                <a:ext cx="404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49FF72-9910-670B-4EC8-EB1F800D19EC}"/>
                </a:ext>
              </a:extLst>
            </p:cNvPr>
            <p:cNvSpPr/>
            <p:nvPr/>
          </p:nvSpPr>
          <p:spPr>
            <a:xfrm rot="18329442">
              <a:off x="8260268" y="2553326"/>
              <a:ext cx="164592" cy="228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094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7E0CF-96B5-D67E-6432-C082AF115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15" y="274046"/>
            <a:ext cx="8681456" cy="6309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0D8E7D-4A0A-C992-01EA-0B36B800AD2B}"/>
              </a:ext>
            </a:extLst>
          </p:cNvPr>
          <p:cNvSpPr txBox="1"/>
          <p:nvPr/>
        </p:nvSpPr>
        <p:spPr>
          <a:xfrm>
            <a:off x="5325812" y="3568158"/>
            <a:ext cx="1540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Sec z ~ air mass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57005-BD19-3654-6C56-9357E9B52592}"/>
              </a:ext>
            </a:extLst>
          </p:cNvPr>
          <p:cNvSpPr txBox="1"/>
          <p:nvPr/>
        </p:nvSpPr>
        <p:spPr>
          <a:xfrm>
            <a:off x="9283798" y="274046"/>
            <a:ext cx="255985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Atmospheric differential refraction, or dispersion, varies with zenith angle and wavelength.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Dispersion is zero at the zenith and increases with increasing zenith angle.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difference in dispersion in blue and red also increases with increasing zenith angle.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7AEE3-31E9-BABB-C6EF-C76FAB50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512" y="911788"/>
            <a:ext cx="1238250" cy="2590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9C5D175-5D2C-8591-BCFA-C5188FA52C01}"/>
              </a:ext>
            </a:extLst>
          </p:cNvPr>
          <p:cNvGrpSpPr>
            <a:grpSpLocks noChangeAspect="1"/>
          </p:cNvGrpSpPr>
          <p:nvPr/>
        </p:nvGrpSpPr>
        <p:grpSpPr>
          <a:xfrm>
            <a:off x="5089379" y="1426464"/>
            <a:ext cx="1985101" cy="2076124"/>
            <a:chOff x="4998720" y="1341120"/>
            <a:chExt cx="2655015" cy="30574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0572A1-30AE-7D43-49AC-C27CEDC79829}"/>
                </a:ext>
              </a:extLst>
            </p:cNvPr>
            <p:cNvSpPr/>
            <p:nvPr/>
          </p:nvSpPr>
          <p:spPr>
            <a:xfrm>
              <a:off x="4998720" y="1341120"/>
              <a:ext cx="2655015" cy="305745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4BA4B7-8242-CAA4-BAFA-6AB25293C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620" t="20957" r="30327" b="23203"/>
            <a:stretch/>
          </p:blipFill>
          <p:spPr>
            <a:xfrm>
              <a:off x="6300423" y="1989166"/>
              <a:ext cx="1353312" cy="14005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8344153-1D6D-32C1-1AE3-DEB6298A9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620" t="20957" r="30327" b="23203"/>
            <a:stretch/>
          </p:blipFill>
          <p:spPr>
            <a:xfrm>
              <a:off x="5062407" y="1394022"/>
              <a:ext cx="1353312" cy="25908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27B9DA-73ED-4C2A-B3C8-A593F101E6F0}"/>
                </a:ext>
              </a:extLst>
            </p:cNvPr>
            <p:cNvSpPr txBox="1"/>
            <p:nvPr/>
          </p:nvSpPr>
          <p:spPr>
            <a:xfrm>
              <a:off x="5151899" y="3714603"/>
              <a:ext cx="2322722" cy="40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Sec(z) &gt;&gt;1         Sec(z) &gt; 1</a:t>
              </a:r>
              <a:r>
                <a:rPr lang="en-US" sz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1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54FA-5196-79E8-581D-BF6EE4F7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37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Effect of Slit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C380-D0CC-5B19-5593-210D15CF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9825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amount of dispersion is comparable to the width of a slit in a typical spectrometer</a:t>
            </a:r>
          </a:p>
          <a:p>
            <a:r>
              <a:rPr lang="en-US" dirty="0">
                <a:solidFill>
                  <a:schemeClr val="bg1"/>
                </a:solidFill>
              </a:rPr>
              <a:t>A slit oriented perpendicular to the horizon will pass most or all of the light across the spectrum.</a:t>
            </a:r>
          </a:p>
          <a:p>
            <a:r>
              <a:rPr lang="en-US" dirty="0">
                <a:solidFill>
                  <a:schemeClr val="bg1"/>
                </a:solidFill>
              </a:rPr>
              <a:t>A slit oriented horizontal to the horizon will have a decrease in intensity in the blue and red ends.</a:t>
            </a:r>
          </a:p>
          <a:p>
            <a:r>
              <a:rPr lang="en-US" dirty="0">
                <a:solidFill>
                  <a:schemeClr val="bg1"/>
                </a:solidFill>
              </a:rPr>
              <a:t>Mostly affects slit spectrometers with broad spectral ranges and narrow slits.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DADC6C-E38B-0A25-AF73-EB8475B04069}"/>
              </a:ext>
            </a:extLst>
          </p:cNvPr>
          <p:cNvGrpSpPr/>
          <p:nvPr/>
        </p:nvGrpSpPr>
        <p:grpSpPr>
          <a:xfrm>
            <a:off x="8534402" y="1508928"/>
            <a:ext cx="3253470" cy="3220270"/>
            <a:chOff x="8534402" y="1508928"/>
            <a:chExt cx="3253470" cy="32202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6A9A30-B789-72D1-4AC5-D59D0C399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4402" y="1508928"/>
              <a:ext cx="3253470" cy="322027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7616D3-82CA-8A76-B977-19C65C581D74}"/>
                </a:ext>
              </a:extLst>
            </p:cNvPr>
            <p:cNvSpPr/>
            <p:nvPr/>
          </p:nvSpPr>
          <p:spPr>
            <a:xfrm>
              <a:off x="8767765" y="2981177"/>
              <a:ext cx="2786743" cy="27577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2F62AD-F083-46A6-B595-72F7CC2B0A92}"/>
              </a:ext>
            </a:extLst>
          </p:cNvPr>
          <p:cNvGrpSpPr/>
          <p:nvPr/>
        </p:nvGrpSpPr>
        <p:grpSpPr>
          <a:xfrm>
            <a:off x="5158694" y="1508928"/>
            <a:ext cx="3253470" cy="3220270"/>
            <a:chOff x="5158694" y="1508928"/>
            <a:chExt cx="3253470" cy="32202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A10AED-03F5-91D7-462F-1280B0E2E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8694" y="1508928"/>
              <a:ext cx="3253470" cy="322027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A5946A-6854-FC28-41EC-433F325E63FF}"/>
                </a:ext>
              </a:extLst>
            </p:cNvPr>
            <p:cNvSpPr/>
            <p:nvPr/>
          </p:nvSpPr>
          <p:spPr>
            <a:xfrm rot="5400000">
              <a:off x="5341258" y="2981177"/>
              <a:ext cx="2786743" cy="27577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44955CA-FB99-7942-CEA5-2AA7F80F6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507" y="4859824"/>
            <a:ext cx="3237257" cy="18289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DE9365-88A5-D920-7B53-D1915814298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75188" y="4859824"/>
            <a:ext cx="323697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62B4067-D431-DA8B-50EE-CD26605A6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90950"/>
              </p:ext>
            </p:extLst>
          </p:nvPr>
        </p:nvGraphicFramePr>
        <p:xfrm>
          <a:off x="3132083" y="253360"/>
          <a:ext cx="8671034" cy="628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C230336-E577-84F2-4E84-8014B3146A09}"/>
              </a:ext>
            </a:extLst>
          </p:cNvPr>
          <p:cNvSpPr txBox="1"/>
          <p:nvPr/>
        </p:nvSpPr>
        <p:spPr>
          <a:xfrm>
            <a:off x="232810" y="274320"/>
            <a:ext cx="2743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Dispersion results in a decrease in intensity of light passing through the slit on the blue and red ends of the spectrum.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This reduction in intensity increases with increasing zenith angle.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Reduction in intensity also means a decrease in signal to noise.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Relative and absolute  flux calibration is compromised.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AB8141-1E35-BE3B-BAE2-ACBBC3B7FE7D}"/>
              </a:ext>
            </a:extLst>
          </p:cNvPr>
          <p:cNvGrpSpPr/>
          <p:nvPr/>
        </p:nvGrpSpPr>
        <p:grpSpPr>
          <a:xfrm>
            <a:off x="5980177" y="3429000"/>
            <a:ext cx="2974846" cy="1447530"/>
            <a:chOff x="5949698" y="4269451"/>
            <a:chExt cx="2974846" cy="14475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737B26-D064-649B-243A-D7BA73D2FF77}"/>
                </a:ext>
              </a:extLst>
            </p:cNvPr>
            <p:cNvGrpSpPr/>
            <p:nvPr/>
          </p:nvGrpSpPr>
          <p:grpSpPr>
            <a:xfrm>
              <a:off x="5949698" y="4269451"/>
              <a:ext cx="2974846" cy="1438656"/>
              <a:chOff x="7266434" y="3426196"/>
              <a:chExt cx="3253470" cy="178003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38D17F7-85D4-CAE6-9299-7105F77067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0534" b="24190"/>
              <a:stretch/>
            </p:blipFill>
            <p:spPr>
              <a:xfrm>
                <a:off x="7266434" y="3426196"/>
                <a:ext cx="3253470" cy="1780032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6DFD4FB-FE8C-17B8-7ABA-B51AA08AA655}"/>
                  </a:ext>
                </a:extLst>
              </p:cNvPr>
              <p:cNvSpPr/>
              <p:nvPr/>
            </p:nvSpPr>
            <p:spPr>
              <a:xfrm>
                <a:off x="7474986" y="4222265"/>
                <a:ext cx="2786743" cy="27577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3B1AF0-D54F-6AD3-F832-471CA63F8E6B}"/>
                </a:ext>
              </a:extLst>
            </p:cNvPr>
            <p:cNvSpPr txBox="1"/>
            <p:nvPr/>
          </p:nvSpPr>
          <p:spPr>
            <a:xfrm>
              <a:off x="6587029" y="5439982"/>
              <a:ext cx="16869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Slit Parallel to Horizon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17B5D-C467-5396-B7E6-89114099A7FF}"/>
              </a:ext>
            </a:extLst>
          </p:cNvPr>
          <p:cNvCxnSpPr/>
          <p:nvPr/>
        </p:nvCxnSpPr>
        <p:spPr>
          <a:xfrm>
            <a:off x="4596063" y="757320"/>
            <a:ext cx="0" cy="5281863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4ED05E-BE56-2811-FA10-F26ABE3D5DA0}"/>
              </a:ext>
            </a:extLst>
          </p:cNvPr>
          <p:cNvCxnSpPr/>
          <p:nvPr/>
        </p:nvCxnSpPr>
        <p:spPr>
          <a:xfrm>
            <a:off x="9829800" y="709191"/>
            <a:ext cx="0" cy="5281863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77F2AF-9B6F-ADC6-5A0A-AEC67B57B451}"/>
              </a:ext>
            </a:extLst>
          </p:cNvPr>
          <p:cNvSpPr txBox="1"/>
          <p:nvPr/>
        </p:nvSpPr>
        <p:spPr>
          <a:xfrm>
            <a:off x="4596063" y="1419727"/>
            <a:ext cx="2017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-18% at sec z = 1.5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F3106-7203-C00B-9691-01E0E2AD21B6}"/>
              </a:ext>
            </a:extLst>
          </p:cNvPr>
          <p:cNvSpPr txBox="1"/>
          <p:nvPr/>
        </p:nvSpPr>
        <p:spPr>
          <a:xfrm>
            <a:off x="6756568" y="5202006"/>
            <a:ext cx="1540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Sec z ~ air mass</a:t>
            </a:r>
          </a:p>
        </p:txBody>
      </p:sp>
    </p:spTree>
    <p:extLst>
      <p:ext uri="{BB962C8B-B14F-4D97-AF65-F5344CB8AC3E}">
        <p14:creationId xmlns:p14="http://schemas.microsoft.com/office/powerpoint/2010/main" val="163177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DF95-CE64-BF11-64E6-B6C617F8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Effect on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6A163-9C26-31C6-BD69-E4F69CB50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Relative Flux Calibration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Also known as atmosphere/instrument response correction.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 effect if both the target spectrum and reference star spectrum are obtained with the slit perpendicular to the horizon for both objects.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the reference star spectrum was obtained at one slit angle and the target star another, then there will be a difference in the blue/red response that will remain after the atmosphere/instrument response correction has been applied to the target star.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This will generally be the case for any fixed slit orientation.</a:t>
            </a:r>
          </a:p>
          <a:p>
            <a:r>
              <a:rPr lang="en-US" dirty="0">
                <a:solidFill>
                  <a:schemeClr val="bg1"/>
                </a:solidFill>
              </a:rPr>
              <a:t>Absolute Flux Calibration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Same issue as with relative flux calibration.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2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DF95-CE64-BF11-64E6-B6C617F8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Setting the Slit Parallel to RA/Hour Circles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1A0D1-DC75-990D-2A19-6D95E9C8F55D}"/>
              </a:ext>
            </a:extLst>
          </p:cNvPr>
          <p:cNvSpPr txBox="1"/>
          <p:nvPr/>
        </p:nvSpPr>
        <p:spPr>
          <a:xfrm>
            <a:off x="838200" y="1596484"/>
            <a:ext cx="29514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Typical fixed slit orientation.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Slit is oriented perpendicular to the horizon when facing south.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Slit remains fixed thereafter - parallel to the hour circles and in the direction of the pole.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65956-CC3E-1438-CC66-B47F0C0BFF56}"/>
              </a:ext>
            </a:extLst>
          </p:cNvPr>
          <p:cNvGrpSpPr/>
          <p:nvPr/>
        </p:nvGrpSpPr>
        <p:grpSpPr>
          <a:xfrm>
            <a:off x="7998311" y="1655180"/>
            <a:ext cx="3598607" cy="3814917"/>
            <a:chOff x="7998311" y="1655180"/>
            <a:chExt cx="3598607" cy="381491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A588A6-1D4C-2841-0365-C21739489D26}"/>
                </a:ext>
              </a:extLst>
            </p:cNvPr>
            <p:cNvSpPr/>
            <p:nvPr/>
          </p:nvSpPr>
          <p:spPr>
            <a:xfrm rot="2100000">
              <a:off x="9658225" y="2478360"/>
              <a:ext cx="198093" cy="2286331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BA0070-288D-92A7-7AF9-203B1CAB3DD6}"/>
                </a:ext>
              </a:extLst>
            </p:cNvPr>
            <p:cNvGrpSpPr/>
            <p:nvPr/>
          </p:nvGrpSpPr>
          <p:grpSpPr>
            <a:xfrm>
              <a:off x="7998311" y="1655180"/>
              <a:ext cx="3598607" cy="3814917"/>
              <a:chOff x="5889522" y="1484671"/>
              <a:chExt cx="3598607" cy="381491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3EC0F9-7807-865A-4E8F-BEF8A007C2F5}"/>
                  </a:ext>
                </a:extLst>
              </p:cNvPr>
              <p:cNvSpPr/>
              <p:nvPr/>
            </p:nvSpPr>
            <p:spPr>
              <a:xfrm>
                <a:off x="5889522" y="4930256"/>
                <a:ext cx="3598607" cy="36933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3BEC17D-2965-E4B8-B9EE-FDD11071BC96}"/>
                  </a:ext>
                </a:extLst>
              </p:cNvPr>
              <p:cNvSpPr/>
              <p:nvPr/>
            </p:nvSpPr>
            <p:spPr>
              <a:xfrm>
                <a:off x="5889522" y="1484671"/>
                <a:ext cx="3598607" cy="3814916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DD668A-0674-2B24-B0CB-3AD41A22B55D}"/>
                  </a:ext>
                </a:extLst>
              </p:cNvPr>
              <p:cNvSpPr txBox="1"/>
              <p:nvPr/>
            </p:nvSpPr>
            <p:spPr>
              <a:xfrm>
                <a:off x="6862915" y="4930255"/>
                <a:ext cx="1651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Horizon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42E912-E4EF-E957-ABFC-DD1A11177F51}"/>
                  </a:ext>
                </a:extLst>
              </p:cNvPr>
              <p:cNvSpPr txBox="1"/>
              <p:nvPr/>
            </p:nvSpPr>
            <p:spPr>
              <a:xfrm>
                <a:off x="6857997" y="1484671"/>
                <a:ext cx="1651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Zenith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6796777-5244-792E-37B6-2D410354A7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3907" y="1854003"/>
                <a:ext cx="0" cy="30762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B4D8910-23A1-B418-3CE1-F21F9131B0F8}"/>
                  </a:ext>
                </a:extLst>
              </p:cNvPr>
              <p:cNvCxnSpPr>
                <a:cxnSpLocks/>
                <a:stCxn id="21" idx="0"/>
                <a:endCxn id="14" idx="2"/>
              </p:cNvCxnSpPr>
              <p:nvPr/>
            </p:nvCxnSpPr>
            <p:spPr>
              <a:xfrm flipV="1">
                <a:off x="6966366" y="1960478"/>
                <a:ext cx="1714475" cy="2459055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774527-6E56-1283-75DB-3D90D9812226}"/>
                  </a:ext>
                </a:extLst>
              </p:cNvPr>
              <p:cNvSpPr txBox="1"/>
              <p:nvPr/>
            </p:nvSpPr>
            <p:spPr>
              <a:xfrm rot="1800000">
                <a:off x="8357188" y="1615887"/>
                <a:ext cx="831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Pole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1FC50DC-E6A5-1BE0-5700-CA586F40C0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3209" t="29807" r="48285" b="31087"/>
              <a:stretch/>
            </p:blipFill>
            <p:spPr>
              <a:xfrm>
                <a:off x="7607387" y="3097162"/>
                <a:ext cx="152400" cy="6096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2F5D37-5562-02FF-EE9F-B90A8C44E028}"/>
                  </a:ext>
                </a:extLst>
              </p:cNvPr>
              <p:cNvSpPr txBox="1"/>
              <p:nvPr/>
            </p:nvSpPr>
            <p:spPr>
              <a:xfrm>
                <a:off x="6500763" y="1829283"/>
                <a:ext cx="1222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Parallactic Angle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C8E4F5C-DA63-0B21-E42E-37D9542B1F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7782" y="2472313"/>
                <a:ext cx="2691610" cy="1859297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2E871C-23B8-C485-873A-74FE5B2E4E92}"/>
                  </a:ext>
                </a:extLst>
              </p:cNvPr>
              <p:cNvSpPr txBox="1"/>
              <p:nvPr/>
            </p:nvSpPr>
            <p:spPr>
              <a:xfrm rot="1800000">
                <a:off x="5989586" y="2137891"/>
                <a:ext cx="404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36F967-294B-F176-0F4B-8C6F2FBC7026}"/>
                  </a:ext>
                </a:extLst>
              </p:cNvPr>
              <p:cNvSpPr txBox="1"/>
              <p:nvPr/>
            </p:nvSpPr>
            <p:spPr>
              <a:xfrm rot="1800000">
                <a:off x="8999870" y="4300261"/>
                <a:ext cx="404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W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AFD92D-0A06-D3B5-360E-2054CE91BBB5}"/>
                  </a:ext>
                </a:extLst>
              </p:cNvPr>
              <p:cNvSpPr txBox="1"/>
              <p:nvPr/>
            </p:nvSpPr>
            <p:spPr>
              <a:xfrm rot="1800000">
                <a:off x="6671702" y="4394792"/>
                <a:ext cx="4046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A3167B30-16DC-94FA-B8ED-35C2325D9CA2}"/>
                  </a:ext>
                </a:extLst>
              </p:cNvPr>
              <p:cNvSpPr/>
              <p:nvPr/>
            </p:nvSpPr>
            <p:spPr>
              <a:xfrm rot="20681078">
                <a:off x="7423143" y="2010121"/>
                <a:ext cx="938238" cy="927229"/>
              </a:xfrm>
              <a:prstGeom prst="arc">
                <a:avLst>
                  <a:gd name="adj1" fmla="val 16107113"/>
                  <a:gd name="adj2" fmla="val 0"/>
                </a:avLst>
              </a:prstGeom>
              <a:ln w="190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A1FEC1-A9E2-A9C3-E257-DF45DE62D97B}"/>
                </a:ext>
              </a:extLst>
            </p:cNvPr>
            <p:cNvSpPr txBox="1"/>
            <p:nvPr/>
          </p:nvSpPr>
          <p:spPr>
            <a:xfrm rot="18300000">
              <a:off x="9280336" y="3670962"/>
              <a:ext cx="165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Slit Orientation</a:t>
              </a:r>
            </a:p>
          </p:txBody>
        </p:sp>
      </p:grpSp>
      <p:pic>
        <p:nvPicPr>
          <p:cNvPr id="160" name="Picture 159">
            <a:extLst>
              <a:ext uri="{FF2B5EF4-FFF2-40B4-BE49-F238E27FC236}">
                <a16:creationId xmlns:a16="http://schemas.microsoft.com/office/drawing/2014/main" id="{11D0025A-0273-D8F2-E535-3FD0D7D1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656" y="1655180"/>
            <a:ext cx="3893171" cy="381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6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B9F5F-AD87-C016-481B-2825205C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80" y="1565162"/>
            <a:ext cx="11471640" cy="411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1D88B5-8EDF-9C39-4DB1-9FDBDC0A5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365125"/>
            <a:ext cx="11679318" cy="6653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Parallactic Angle by Declination and Hour Angle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Latitude 40 deg 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6816C-1517-BEF8-C7C3-0C97AD795A69}"/>
              </a:ext>
            </a:extLst>
          </p:cNvPr>
          <p:cNvSpPr txBox="1"/>
          <p:nvPr/>
        </p:nvSpPr>
        <p:spPr>
          <a:xfrm>
            <a:off x="1286540" y="3296092"/>
            <a:ext cx="77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Zenith</a:t>
            </a:r>
          </a:p>
        </p:txBody>
      </p:sp>
    </p:spTree>
    <p:extLst>
      <p:ext uri="{BB962C8B-B14F-4D97-AF65-F5344CB8AC3E}">
        <p14:creationId xmlns:p14="http://schemas.microsoft.com/office/powerpoint/2010/main" val="374073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1A0D1-DC75-990D-2A19-6D95E9C8F55D}"/>
              </a:ext>
            </a:extLst>
          </p:cNvPr>
          <p:cNvSpPr txBox="1"/>
          <p:nvPr/>
        </p:nvSpPr>
        <p:spPr>
          <a:xfrm>
            <a:off x="8665029" y="441146"/>
            <a:ext cx="3119045" cy="5975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Flux loss at 400 nm (relative to 550 nm) for a slit parallel to RA/hour angle circles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Zero flux loss at zenith since dispersion is zero.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Larger hour angles and lower declinations  contribute to increasing air mass with a resulting flux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204D5-6FAB-AD09-B3D1-801700433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1" y="441146"/>
            <a:ext cx="7995225" cy="59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5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7401</TotalTime>
  <Words>1424</Words>
  <Application>Microsoft Office PowerPoint</Application>
  <PresentationFormat>Widescreen</PresentationFormat>
  <Paragraphs>168</Paragraphs>
  <Slides>26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Atmospheric Differential Refraction and Spectrometer Slit Rotation</vt:lpstr>
      <vt:lpstr>Atmospheric Differential Refraction</vt:lpstr>
      <vt:lpstr>PowerPoint Presentation</vt:lpstr>
      <vt:lpstr>Effect of Slit Orientation</vt:lpstr>
      <vt:lpstr>PowerPoint Presentation</vt:lpstr>
      <vt:lpstr>Effect on Calibration</vt:lpstr>
      <vt:lpstr>Setting the Slit Parallel to RA/Hour Circles</vt:lpstr>
      <vt:lpstr>Parallactic Angle by Declination and Hour Angle Latitude 40 deg N</vt:lpstr>
      <vt:lpstr>PowerPoint Presentation</vt:lpstr>
      <vt:lpstr>PowerPoint Presentation</vt:lpstr>
      <vt:lpstr>The Miracle of Slit Rotation</vt:lpstr>
      <vt:lpstr>Rotating the Slit</vt:lpstr>
      <vt:lpstr>Orienting the Slit to Zero Parallactic Angle</vt:lpstr>
      <vt:lpstr>PowerPoint Presentation</vt:lpstr>
      <vt:lpstr>Additional Comments</vt:lpstr>
      <vt:lpstr>Slit Loss Calculator</vt:lpstr>
      <vt:lpstr>Slit Loss Calculator</vt:lpstr>
      <vt:lpstr>PowerPoint Presentation</vt:lpstr>
      <vt:lpstr>PowerPoint Presentation</vt:lpstr>
      <vt:lpstr>PowerPoint Presentation</vt:lpstr>
      <vt:lpstr>Summary</vt:lpstr>
      <vt:lpstr>References</vt:lpstr>
      <vt:lpstr>Questions?</vt:lpstr>
      <vt:lpstr>Parallactic Angle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Differential Refraction and Spectrograph Slit Rotation</dc:title>
  <dc:creator>Scott Donnell</dc:creator>
  <cp:lastModifiedBy>Scott Donnell</cp:lastModifiedBy>
  <cp:revision>94</cp:revision>
  <dcterms:created xsi:type="dcterms:W3CDTF">2023-12-13T23:08:26Z</dcterms:created>
  <dcterms:modified xsi:type="dcterms:W3CDTF">2024-01-09T23:30:44Z</dcterms:modified>
</cp:coreProperties>
</file>