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67" r:id="rId1"/>
  </p:sldMasterIdLst>
  <p:notesMasterIdLst>
    <p:notesMasterId r:id="rId17"/>
  </p:notesMasterIdLst>
  <p:sldIdLst>
    <p:sldId id="276" r:id="rId2"/>
    <p:sldId id="277" r:id="rId3"/>
    <p:sldId id="289" r:id="rId4"/>
    <p:sldId id="278" r:id="rId5"/>
    <p:sldId id="283" r:id="rId6"/>
    <p:sldId id="284" r:id="rId7"/>
    <p:sldId id="279" r:id="rId8"/>
    <p:sldId id="280" r:id="rId9"/>
    <p:sldId id="281" r:id="rId10"/>
    <p:sldId id="285" r:id="rId11"/>
    <p:sldId id="286" r:id="rId12"/>
    <p:sldId id="287" r:id="rId13"/>
    <p:sldId id="288" r:id="rId14"/>
    <p:sldId id="290" r:id="rId15"/>
    <p:sldId id="291" r:id="rId16"/>
  </p:sldIdLst>
  <p:sldSz cx="9144000" cy="6858000" type="screen4x3"/>
  <p:notesSz cx="6858000" cy="9144000"/>
  <p:embeddedFontLst>
    <p:embeddedFont>
      <p:font typeface="Lucida Sans Unicode" pitchFamily="34" charset="0"/>
      <p:regular r:id="rId18"/>
    </p:embeddedFont>
    <p:embeddedFont>
      <p:font typeface="Wingdings 3" pitchFamily="18" charset="2"/>
      <p:regular r:id="rId19"/>
    </p:embeddedFont>
    <p:embeddedFont>
      <p:font typeface="Verdana" pitchFamily="34" charset="0"/>
      <p:regular r:id="rId20"/>
      <p:bold r:id="rId21"/>
      <p:italic r:id="rId22"/>
      <p:boldItalic r:id="rId23"/>
    </p:embeddedFont>
    <p:embeddedFont>
      <p:font typeface="Wingdings 2" pitchFamily="18" charset="2"/>
      <p:regular r:id="rId24"/>
    </p:embeddedFont>
    <p:embeddedFont>
      <p:font typeface="Calibri" pitchFamily="34" charset="0"/>
      <p:regular r:id="rId25"/>
      <p:bold r:id="rId26"/>
      <p:italic r:id="rId27"/>
      <p:boldItalic r:id="rId28"/>
    </p:embeddedFont>
    <p:embeddedFont>
      <p:font typeface="Garamond" pitchFamily="18" charset="0"/>
      <p:regular r:id="rId29"/>
      <p:bold r:id="rId30"/>
      <p:italic r:id="rId31"/>
    </p:embeddedFont>
  </p:embeddedFontLst>
  <p:defaultTextStyle>
    <a:defPPr>
      <a:defRPr lang="en-US"/>
    </a:defPPr>
    <a:lvl1pPr algn="l" rtl="0" fontAlgn="base">
      <a:spcBef>
        <a:spcPct val="20000"/>
      </a:spcBef>
      <a:spcAft>
        <a:spcPct val="0"/>
      </a:spcAft>
      <a:buClr>
        <a:schemeClr val="hlink"/>
      </a:buClr>
      <a:buSzPct val="70000"/>
      <a:buFont typeface="Wingdings" pitchFamily="2" charset="2"/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buClr>
        <a:schemeClr val="hlink"/>
      </a:buClr>
      <a:buSzPct val="70000"/>
      <a:buFont typeface="Wingdings" pitchFamily="2" charset="2"/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buClr>
        <a:schemeClr val="hlink"/>
      </a:buClr>
      <a:buSzPct val="70000"/>
      <a:buFont typeface="Wingdings" pitchFamily="2" charset="2"/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buClr>
        <a:schemeClr val="hlink"/>
      </a:buClr>
      <a:buSzPct val="70000"/>
      <a:buFont typeface="Wingdings" pitchFamily="2" charset="2"/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buClr>
        <a:schemeClr val="hlink"/>
      </a:buClr>
      <a:buSzPct val="70000"/>
      <a:buFont typeface="Wingdings" pitchFamily="2" charset="2"/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>
        <p:scale>
          <a:sx n="75" d="100"/>
          <a:sy n="75" d="100"/>
        </p:scale>
        <p:origin x="-96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97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font" Target="fonts/font11.fntdata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font" Target="fonts/font1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font" Target="fonts/font13.fntdata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44D568C-6526-4DFC-B4F9-0BD2E736EC04}" type="datetimeFigureOut">
              <a:rPr lang="en-US"/>
              <a:pPr>
                <a:defRPr/>
              </a:pPr>
              <a:t>9/1/2010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925F454-D1CE-423F-A01D-F4A9C470C7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4911D17-2C69-4EFC-8E3A-DCDE1474AEE2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925F454-D1CE-423F-A01D-F4A9C470C71C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>
                <a:defRPr/>
              </a:pPr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0BC6B243-57C6-4688-A3F7-AFB1E3BB05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F1E3-6DD4-4C70-ADAC-30903B25C7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1A638C-888D-4DDC-96B7-048CB8268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082E1-4E43-405B-B69C-10DDC9236F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DBE1A72-CD5E-423A-A771-5D466DE0C4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647D9D4-936C-4FEA-B74C-9630E266A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D0E80CE-5FBF-47E3-B7A6-DCA899FA01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019C0F-3939-41FA-A3F3-F12823254B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02165-EF40-4753-91B5-E5E5B284E0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C067824-B539-4BBA-AE1E-E1E48CBECD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BF2C439-42C7-416D-96A4-0BEC424E88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7DAE908E-F582-4A15-8BDE-8CFA423F50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8" r:id="rId1"/>
    <p:sldLayoutId id="2147483884" r:id="rId2"/>
    <p:sldLayoutId id="2147483889" r:id="rId3"/>
    <p:sldLayoutId id="2147483890" r:id="rId4"/>
    <p:sldLayoutId id="2147483891" r:id="rId5"/>
    <p:sldLayoutId id="2147483892" r:id="rId6"/>
    <p:sldLayoutId id="2147483885" r:id="rId7"/>
    <p:sldLayoutId id="2147483893" r:id="rId8"/>
    <p:sldLayoutId id="2147483894" r:id="rId9"/>
    <p:sldLayoutId id="2147483886" r:id="rId10"/>
    <p:sldLayoutId id="2147483887" r:id="rId11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762000"/>
            <a:ext cx="7848600" cy="2438400"/>
          </a:xfrm>
        </p:spPr>
        <p:txBody>
          <a:bodyPr anchor="t"/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400" dirty="0" smtClean="0"/>
              <a:t>How to Pick Topics for Scientific Investigation</a:t>
            </a:r>
            <a:endParaRPr lang="en-US" sz="44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2971800"/>
            <a:ext cx="6400800" cy="2514600"/>
          </a:xfrm>
        </p:spPr>
        <p:txBody>
          <a:bodyPr/>
          <a:lstStyle/>
          <a:p>
            <a:pPr marR="0" eaLnBrk="1" hangingPunct="1"/>
            <a:r>
              <a:rPr lang="en-US" dirty="0" smtClean="0"/>
              <a:t>Doug Welch</a:t>
            </a:r>
          </a:p>
          <a:p>
            <a:pPr marR="0" eaLnBrk="1" hangingPunct="1"/>
            <a:r>
              <a:rPr lang="en-US" dirty="0" smtClean="0">
                <a:solidFill>
                  <a:schemeClr val="hlink"/>
                </a:solidFill>
              </a:rPr>
              <a:t>McMaster University</a:t>
            </a:r>
          </a:p>
          <a:p>
            <a:pPr marR="0" eaLnBrk="1" hangingPunct="1"/>
            <a:r>
              <a:rPr lang="en-US" dirty="0" smtClean="0">
                <a:solidFill>
                  <a:schemeClr val="hlink"/>
                </a:solidFill>
              </a:rPr>
              <a:t>Citizen Sky Workshop</a:t>
            </a:r>
          </a:p>
          <a:p>
            <a:pPr marR="0" eaLnBrk="1" hangingPunct="1"/>
            <a:r>
              <a:rPr lang="en-US" dirty="0" smtClean="0">
                <a:solidFill>
                  <a:schemeClr val="hlink"/>
                </a:solidFill>
              </a:rPr>
              <a:t>Sep 2010</a:t>
            </a:r>
          </a:p>
        </p:txBody>
      </p:sp>
      <p:pic>
        <p:nvPicPr>
          <p:cNvPr id="9220" name="Picture 4" descr="logo_mcmaster"/>
          <p:cNvPicPr>
            <a:picLocks noChangeAspect="1" noChangeArrowheads="1"/>
          </p:cNvPicPr>
          <p:nvPr/>
        </p:nvPicPr>
        <p:blipFill>
          <a:blip r:embed="rId3" cstate="print"/>
          <a:srcRect l="8989" r="7800" b="23810"/>
          <a:stretch>
            <a:fillRect/>
          </a:stretch>
        </p:blipFill>
        <p:spPr bwMode="auto">
          <a:xfrm>
            <a:off x="7391400" y="5981700"/>
            <a:ext cx="1752600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New observations of RR </a:t>
            </a:r>
            <a:r>
              <a:rPr lang="en-US" dirty="0" err="1" smtClean="0"/>
              <a:t>Lyrae</a:t>
            </a:r>
            <a:r>
              <a:rPr lang="en-US" dirty="0" smtClean="0"/>
              <a:t> variables in the Bulge of the Milky Way from Canada</a:t>
            </a:r>
          </a:p>
          <a:p>
            <a:pPr lvl="1"/>
            <a:r>
              <a:rPr lang="en-US" dirty="0" smtClean="0"/>
              <a:t>Annual observing window is brief</a:t>
            </a:r>
          </a:p>
          <a:p>
            <a:pPr lvl="1"/>
            <a:r>
              <a:rPr lang="en-US" dirty="0" smtClean="0"/>
              <a:t>Objects are low in the sky – data is poor</a:t>
            </a:r>
          </a:p>
          <a:p>
            <a:pPr lvl="1"/>
            <a:r>
              <a:rPr lang="en-US" dirty="0" smtClean="0"/>
              <a:t>Weather is … a problem</a:t>
            </a:r>
          </a:p>
          <a:p>
            <a:pPr lvl="1"/>
            <a:r>
              <a:rPr lang="en-US" dirty="0" smtClean="0"/>
              <a:t>Sun obscures region for significant fraction of year</a:t>
            </a:r>
          </a:p>
          <a:p>
            <a:pPr lvl="1"/>
            <a:r>
              <a:rPr lang="en-US" dirty="0" smtClean="0"/>
              <a:t>Moon makes region unobservable for a couple of days each month</a:t>
            </a:r>
          </a:p>
          <a:p>
            <a:pPr lvl="1"/>
            <a:r>
              <a:rPr lang="en-US" dirty="0" smtClean="0"/>
              <a:t>Tend to catch stars with the period at the same point in their cycle in adjacent nights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Avoid “Drake Equation” Efforts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Example: Monitoring circumpolar fields for new “R </a:t>
            </a:r>
            <a:r>
              <a:rPr lang="en-US" dirty="0" err="1" smtClean="0"/>
              <a:t>CrB</a:t>
            </a:r>
            <a:r>
              <a:rPr lang="en-US" dirty="0" smtClean="0"/>
              <a:t>” stars</a:t>
            </a:r>
          </a:p>
          <a:p>
            <a:pPr lvl="1"/>
            <a:r>
              <a:rPr lang="en-US" dirty="0" smtClean="0"/>
              <a:t>Fields available all year</a:t>
            </a:r>
          </a:p>
          <a:p>
            <a:pPr lvl="1"/>
            <a:r>
              <a:rPr lang="en-US" dirty="0" smtClean="0"/>
              <a:t>Timescale of variation long enough to be tolerant of cloudy periods</a:t>
            </a:r>
          </a:p>
          <a:p>
            <a:pPr lvl="1"/>
            <a:r>
              <a:rPr lang="en-US" dirty="0" smtClean="0"/>
              <a:t>Regions less accessible to existing surveys (with  sites nearer the equator)</a:t>
            </a:r>
          </a:p>
          <a:p>
            <a:pPr lvl="1"/>
            <a:r>
              <a:rPr lang="en-US" dirty="0" smtClean="0"/>
              <a:t>Your site is permanent, you control what gets observed</a:t>
            </a:r>
          </a:p>
          <a:p>
            <a:pPr lvl="1"/>
            <a:r>
              <a:rPr lang="en-US" dirty="0" smtClean="0"/>
              <a:t>Stable instrumentation</a:t>
            </a:r>
          </a:p>
          <a:p>
            <a:pPr lvl="1"/>
            <a:r>
              <a:rPr lang="en-US" dirty="0" smtClean="0"/>
              <a:t>Far from ecliptic, Sun and Moon are much less of a problem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Play to Your Site’s Advantages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Attempt to be definitive, not incremental</a:t>
            </a:r>
          </a:p>
          <a:p>
            <a:r>
              <a:rPr lang="en-US" dirty="0" smtClean="0"/>
              <a:t>Attempt to solve, not constrain</a:t>
            </a:r>
          </a:p>
          <a:p>
            <a:r>
              <a:rPr lang="en-US" dirty="0" smtClean="0"/>
              <a:t>Attempt to introduce useful tools for the next wave of researchers, don’t become enamored with over-used and under-understood statistics</a:t>
            </a:r>
          </a:p>
          <a:p>
            <a:r>
              <a:rPr lang="en-US" dirty="0" smtClean="0"/>
              <a:t>Attempt to recognize additional ways in which your work might benefit others</a:t>
            </a:r>
          </a:p>
          <a:p>
            <a:r>
              <a:rPr lang="en-US" dirty="0" smtClean="0"/>
              <a:t>Attempt to communicate your results in the most effective forum</a:t>
            </a:r>
          </a:p>
          <a:p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Goals for Research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“Information is logarithmic”</a:t>
            </a:r>
          </a:p>
          <a:p>
            <a:r>
              <a:rPr lang="en-US" dirty="0" smtClean="0"/>
              <a:t>Once you’ve exceeded the work of the past by a factor of several, get your work out (even if you plan to continue to do it)</a:t>
            </a:r>
          </a:p>
          <a:p>
            <a:r>
              <a:rPr lang="en-US" dirty="0" smtClean="0"/>
              <a:t>Getting the initial work out makes it easier to publish future data and interpretation</a:t>
            </a:r>
          </a:p>
          <a:p>
            <a:r>
              <a:rPr lang="en-US" dirty="0" smtClean="0"/>
              <a:t>Don’t let progress in the field “leap-frog” your work</a:t>
            </a:r>
          </a:p>
          <a:p>
            <a:r>
              <a:rPr lang="en-US" dirty="0" smtClean="0"/>
              <a:t>Key an eye on the progress of potentially competing work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Knowing When to Publish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Walter Scott Houston’s “citizen science” campaign to measure the acidity of rain across North America</a:t>
            </a:r>
          </a:p>
          <a:p>
            <a:pPr lvl="1"/>
            <a:r>
              <a:rPr lang="en-US" dirty="0" smtClean="0"/>
              <a:t>It had not been done</a:t>
            </a:r>
          </a:p>
          <a:p>
            <a:pPr lvl="1"/>
            <a:r>
              <a:rPr lang="en-US" dirty="0" smtClean="0"/>
              <a:t>It required two things:</a:t>
            </a:r>
          </a:p>
          <a:p>
            <a:pPr lvl="2"/>
            <a:r>
              <a:rPr lang="en-US" dirty="0" smtClean="0"/>
              <a:t>Rain</a:t>
            </a:r>
          </a:p>
          <a:p>
            <a:pPr lvl="2"/>
            <a:r>
              <a:rPr lang="en-US" dirty="0" smtClean="0"/>
              <a:t>Litmus paper</a:t>
            </a:r>
          </a:p>
          <a:p>
            <a:pPr lvl="1"/>
            <a:r>
              <a:rPr lang="en-US" dirty="0" smtClean="0"/>
              <a:t>When collected by mail, the pattern of acidity immediately revealed sources and problem areas</a:t>
            </a:r>
          </a:p>
          <a:p>
            <a:r>
              <a:rPr lang="en-US" dirty="0" smtClean="0"/>
              <a:t>(Described in “The Amateur Scientist” in Scientific American)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Research from the Past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Mobile sensors such as iPods, </a:t>
            </a:r>
            <a:r>
              <a:rPr lang="en-US" dirty="0" err="1" smtClean="0"/>
              <a:t>iPads</a:t>
            </a:r>
            <a:r>
              <a:rPr lang="en-US" dirty="0" smtClean="0"/>
              <a:t>, …</a:t>
            </a:r>
          </a:p>
          <a:p>
            <a:pPr lvl="1"/>
            <a:r>
              <a:rPr lang="en-US" dirty="0" smtClean="0"/>
              <a:t>Sound</a:t>
            </a:r>
          </a:p>
          <a:p>
            <a:pPr lvl="1"/>
            <a:r>
              <a:rPr lang="en-US" dirty="0" smtClean="0"/>
              <a:t>Color images</a:t>
            </a:r>
          </a:p>
          <a:p>
            <a:pPr lvl="1"/>
            <a:r>
              <a:rPr lang="en-US" dirty="0" smtClean="0"/>
              <a:t>GPS location</a:t>
            </a:r>
          </a:p>
          <a:p>
            <a:pPr lvl="1"/>
            <a:r>
              <a:rPr lang="en-US" dirty="0" smtClean="0"/>
              <a:t>Tilt sensing</a:t>
            </a:r>
          </a:p>
          <a:p>
            <a:pPr lvl="1"/>
            <a:r>
              <a:rPr lang="en-US" dirty="0" smtClean="0"/>
              <a:t>Immediate notification</a:t>
            </a:r>
          </a:p>
          <a:p>
            <a:r>
              <a:rPr lang="en-US" dirty="0" smtClean="0"/>
              <a:t>Wireless, wired Embedded Devices</a:t>
            </a:r>
          </a:p>
          <a:p>
            <a:pPr lvl="1"/>
            <a:r>
              <a:rPr lang="en-US" dirty="0" smtClean="0"/>
              <a:t>Continuous-reporting</a:t>
            </a:r>
          </a:p>
          <a:p>
            <a:pPr lvl="1"/>
            <a:r>
              <a:rPr lang="en-US" dirty="0" smtClean="0"/>
              <a:t>Collection </a:t>
            </a:r>
            <a:r>
              <a:rPr lang="en-US" smtClean="0"/>
              <a:t>for distribution</a:t>
            </a:r>
            <a:r>
              <a:rPr lang="en-US" dirty="0" smtClean="0"/>
              <a:t>, monitoring, archiving</a:t>
            </a:r>
          </a:p>
          <a:p>
            <a:r>
              <a:rPr lang="en-US" dirty="0" smtClean="0"/>
              <a:t>High-capability cameras </a:t>
            </a:r>
          </a:p>
          <a:p>
            <a:pPr lvl="1"/>
            <a:r>
              <a:rPr lang="en-US" dirty="0" smtClean="0"/>
              <a:t>DSLR, video, webcams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Citizen Science Hardware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Anything worth doing takes time</a:t>
            </a:r>
          </a:p>
          <a:p>
            <a:pPr lvl="1"/>
            <a:r>
              <a:rPr lang="en-US" dirty="0" smtClean="0"/>
              <a:t>Pick something you </a:t>
            </a:r>
            <a:r>
              <a:rPr lang="en-US" u="sng" dirty="0" smtClean="0"/>
              <a:t>want</a:t>
            </a:r>
            <a:r>
              <a:rPr lang="en-US" dirty="0" smtClean="0"/>
              <a:t> to see through</a:t>
            </a:r>
          </a:p>
          <a:p>
            <a:r>
              <a:rPr lang="en-US" dirty="0" smtClean="0"/>
              <a:t>You are likely to be more familiar with the background of research that interests you</a:t>
            </a:r>
          </a:p>
          <a:p>
            <a:r>
              <a:rPr lang="en-US" dirty="0" smtClean="0"/>
              <a:t>What time can you </a:t>
            </a:r>
            <a:r>
              <a:rPr lang="en-US" u="sng" dirty="0" smtClean="0"/>
              <a:t>realistically</a:t>
            </a:r>
            <a:r>
              <a:rPr lang="en-US" dirty="0" smtClean="0"/>
              <a:t> devote to the work given your other commitments?</a:t>
            </a:r>
          </a:p>
          <a:p>
            <a:r>
              <a:rPr lang="en-US" dirty="0" smtClean="0"/>
              <a:t>Apart from science aspects, do you have particular skills you enjoy employing?</a:t>
            </a:r>
          </a:p>
          <a:p>
            <a:pPr lvl="1"/>
            <a:r>
              <a:rPr lang="en-US" dirty="0" smtClean="0"/>
              <a:t>Building hardware?</a:t>
            </a:r>
          </a:p>
          <a:p>
            <a:pPr lvl="1"/>
            <a:r>
              <a:rPr lang="en-US" dirty="0" smtClean="0"/>
              <a:t>Writing software?</a:t>
            </a:r>
          </a:p>
          <a:p>
            <a:pPr lvl="1"/>
            <a:r>
              <a:rPr lang="en-US" dirty="0" smtClean="0"/>
              <a:t>Querying databases?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Interests You?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Unlimited geographic coverage</a:t>
            </a:r>
          </a:p>
          <a:p>
            <a:r>
              <a:rPr lang="en-US" dirty="0" smtClean="0"/>
              <a:t>Essentially unlimited temporal coverage</a:t>
            </a:r>
          </a:p>
          <a:p>
            <a:r>
              <a:rPr lang="en-US" dirty="0" smtClean="0"/>
              <a:t>Highly-connected</a:t>
            </a:r>
          </a:p>
          <a:p>
            <a:r>
              <a:rPr lang="en-US" dirty="0" smtClean="0"/>
              <a:t>Well-instrumented (Example: DSLRs)</a:t>
            </a:r>
          </a:p>
          <a:p>
            <a:r>
              <a:rPr lang="en-US" dirty="0" smtClean="0"/>
              <a:t>Breadth of expertise</a:t>
            </a:r>
          </a:p>
          <a:p>
            <a:r>
              <a:rPr lang="en-US" dirty="0" smtClean="0"/>
              <a:t>Fault-tolerant</a:t>
            </a:r>
          </a:p>
          <a:p>
            <a:r>
              <a:rPr lang="en-US" dirty="0" smtClean="0"/>
              <a:t>Largely self-funded</a:t>
            </a:r>
          </a:p>
          <a:p>
            <a:r>
              <a:rPr lang="en-US" dirty="0" smtClean="0"/>
              <a:t>Self-correcting</a:t>
            </a:r>
          </a:p>
          <a:p>
            <a:r>
              <a:rPr lang="en-US" dirty="0" smtClean="0"/>
              <a:t>Nimble</a:t>
            </a:r>
          </a:p>
          <a:p>
            <a:r>
              <a:rPr lang="en-US" dirty="0" smtClean="0"/>
              <a:t>Mobile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Advantages of “Citizen Science”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with </a:t>
            </a:r>
            <a:r>
              <a:rPr lang="en-US" dirty="0" smtClean="0"/>
              <a:t>experience – Get a mentor!</a:t>
            </a:r>
          </a:p>
          <a:p>
            <a:pPr lvl="1"/>
            <a:r>
              <a:rPr lang="en-US" dirty="0" smtClean="0"/>
              <a:t>Talk to “experts” about your idea</a:t>
            </a:r>
          </a:p>
          <a:p>
            <a:pPr lvl="1"/>
            <a:r>
              <a:rPr lang="en-US" dirty="0" smtClean="0"/>
              <a:t>Find </a:t>
            </a:r>
            <a:r>
              <a:rPr lang="en-US" dirty="0" smtClean="0"/>
              <a:t>on-going advisors</a:t>
            </a:r>
          </a:p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What has already been acquired but not published?</a:t>
            </a:r>
          </a:p>
          <a:p>
            <a:pPr lvl="1"/>
            <a:r>
              <a:rPr lang="en-US" dirty="0" smtClean="0"/>
              <a:t>Hint – there is a LOT</a:t>
            </a:r>
          </a:p>
          <a:p>
            <a:pPr lvl="1"/>
            <a:r>
              <a:rPr lang="en-US" dirty="0" smtClean="0"/>
              <a:t>Hint – there is MORE every day (or night!)</a:t>
            </a:r>
          </a:p>
          <a:p>
            <a:r>
              <a:rPr lang="en-US" dirty="0" smtClean="0"/>
              <a:t>Hardware tools</a:t>
            </a:r>
          </a:p>
          <a:p>
            <a:pPr lvl="1"/>
            <a:r>
              <a:rPr lang="en-US" dirty="0" smtClean="0"/>
              <a:t>New, larger area detectors?</a:t>
            </a:r>
          </a:p>
          <a:p>
            <a:pPr lvl="1"/>
            <a:r>
              <a:rPr lang="en-US" dirty="0" smtClean="0"/>
              <a:t>Detectors with greater wavelength range?</a:t>
            </a:r>
          </a:p>
          <a:p>
            <a:pPr lvl="1"/>
            <a:r>
              <a:rPr lang="en-US" dirty="0" smtClean="0"/>
              <a:t>Cloud computing?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Resources for Early-on (1)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tools</a:t>
            </a:r>
          </a:p>
          <a:p>
            <a:pPr lvl="1"/>
            <a:r>
              <a:rPr lang="en-US" dirty="0" err="1" smtClean="0"/>
              <a:t>Photometrica</a:t>
            </a:r>
            <a:endParaRPr lang="en-US" dirty="0" smtClean="0"/>
          </a:p>
          <a:p>
            <a:pPr lvl="1"/>
            <a:r>
              <a:rPr lang="en-US" dirty="0" err="1" smtClean="0"/>
              <a:t>Vstar</a:t>
            </a:r>
            <a:endParaRPr lang="en-US" dirty="0" smtClean="0"/>
          </a:p>
          <a:p>
            <a:r>
              <a:rPr lang="en-US" dirty="0" smtClean="0"/>
              <a:t>Literature search (backwards)</a:t>
            </a:r>
          </a:p>
          <a:p>
            <a:pPr lvl="1"/>
            <a:r>
              <a:rPr lang="en-US" dirty="0" smtClean="0"/>
              <a:t>SAO/NASA Astrophysics Data System</a:t>
            </a:r>
          </a:p>
          <a:p>
            <a:pPr lvl="1"/>
            <a:r>
              <a:rPr lang="en-US" dirty="0" err="1" smtClean="0"/>
              <a:t>Astro</a:t>
            </a:r>
            <a:r>
              <a:rPr lang="en-US" dirty="0" smtClean="0"/>
              <a:t>-ph (arXiv.org)</a:t>
            </a:r>
          </a:p>
          <a:p>
            <a:r>
              <a:rPr lang="en-US" dirty="0" smtClean="0"/>
              <a:t>Citation search (forwards)</a:t>
            </a:r>
          </a:p>
          <a:p>
            <a:pPr lvl="1"/>
            <a:r>
              <a:rPr lang="en-US" dirty="0" smtClean="0"/>
              <a:t>Follow a given paper’s influence forward in time</a:t>
            </a:r>
          </a:p>
          <a:p>
            <a:pPr lvl="1"/>
            <a:r>
              <a:rPr lang="en-US" dirty="0" smtClean="0"/>
              <a:t>Understand a paper’s impact (or lack of it) on the field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Resources for Early-on (2)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Specialized databases</a:t>
            </a:r>
          </a:p>
          <a:p>
            <a:pPr lvl="1"/>
            <a:r>
              <a:rPr lang="en-US" dirty="0" smtClean="0"/>
              <a:t>Sloan Digital Sky Survey’s </a:t>
            </a:r>
            <a:r>
              <a:rPr lang="en-US" dirty="0" err="1" smtClean="0"/>
              <a:t>SkyServer</a:t>
            </a:r>
            <a:endParaRPr lang="en-US" dirty="0" smtClean="0"/>
          </a:p>
          <a:p>
            <a:pPr lvl="2"/>
            <a:r>
              <a:rPr lang="en-US" dirty="0" smtClean="0"/>
              <a:t>Almost certain to be useful!</a:t>
            </a:r>
          </a:p>
          <a:p>
            <a:pPr lvl="1"/>
            <a:r>
              <a:rPr lang="en-US" dirty="0" smtClean="0"/>
              <a:t>Photometric databases</a:t>
            </a:r>
          </a:p>
          <a:p>
            <a:pPr lvl="2"/>
            <a:r>
              <a:rPr lang="en-US" dirty="0" smtClean="0"/>
              <a:t>AAVSO</a:t>
            </a:r>
          </a:p>
          <a:p>
            <a:pPr lvl="2"/>
            <a:r>
              <a:rPr lang="en-US" dirty="0" smtClean="0"/>
              <a:t>NSVS</a:t>
            </a:r>
          </a:p>
          <a:p>
            <a:pPr lvl="2"/>
            <a:r>
              <a:rPr lang="en-US" dirty="0" smtClean="0"/>
              <a:t>ASAS3</a:t>
            </a:r>
          </a:p>
          <a:p>
            <a:pPr lvl="1"/>
            <a:r>
              <a:rPr lang="en-US" dirty="0" smtClean="0"/>
              <a:t>Maxima/minima</a:t>
            </a:r>
          </a:p>
          <a:p>
            <a:pPr lvl="2"/>
            <a:r>
              <a:rPr lang="en-US" dirty="0" smtClean="0"/>
              <a:t>Eclipsing binary minima</a:t>
            </a:r>
          </a:p>
          <a:p>
            <a:pPr lvl="2"/>
            <a:r>
              <a:rPr lang="en-US" dirty="0" smtClean="0"/>
              <a:t>RR </a:t>
            </a:r>
            <a:r>
              <a:rPr lang="en-US" dirty="0" err="1" smtClean="0"/>
              <a:t>Lyrae</a:t>
            </a:r>
            <a:r>
              <a:rPr lang="en-US" dirty="0" smtClean="0"/>
              <a:t> maxima</a:t>
            </a:r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Early-on (3)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4525962"/>
          </a:xfrm>
        </p:spPr>
        <p:txBody>
          <a:bodyPr/>
          <a:lstStyle/>
          <a:p>
            <a:r>
              <a:rPr lang="en-US" dirty="0" smtClean="0"/>
              <a:t>Is it impossible?</a:t>
            </a:r>
          </a:p>
          <a:p>
            <a:r>
              <a:rPr lang="en-US" dirty="0" smtClean="0"/>
              <a:t>Is it unimportant?</a:t>
            </a:r>
          </a:p>
          <a:p>
            <a:r>
              <a:rPr lang="en-US" dirty="0" smtClean="0"/>
              <a:t>Might it be inconclusive?</a:t>
            </a:r>
          </a:p>
          <a:p>
            <a:r>
              <a:rPr lang="en-US" dirty="0" smtClean="0"/>
              <a:t>Is the sample size increase required for real improvement too large?</a:t>
            </a:r>
          </a:p>
          <a:p>
            <a:r>
              <a:rPr lang="en-US" dirty="0" smtClean="0"/>
              <a:t>Is the length of the time series required for improvement too long?</a:t>
            </a:r>
          </a:p>
          <a:p>
            <a:r>
              <a:rPr lang="en-US" dirty="0" smtClean="0"/>
              <a:t>Are there two many confounding influences?</a:t>
            </a:r>
          </a:p>
          <a:p>
            <a:pPr lvl="1"/>
            <a:r>
              <a:rPr lang="en-US" dirty="0" smtClean="0"/>
              <a:t>Example: Apsidal motion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Hasn’t Your </a:t>
            </a:r>
            <a:r>
              <a:rPr lang="en-US" dirty="0" smtClean="0"/>
              <a:t>Idea Been Done?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the limitations of your data or observations</a:t>
            </a:r>
          </a:p>
          <a:p>
            <a:pPr lvl="1"/>
            <a:r>
              <a:rPr lang="en-US" dirty="0" smtClean="0"/>
              <a:t>Uncertainties</a:t>
            </a:r>
          </a:p>
          <a:p>
            <a:pPr lvl="1"/>
            <a:r>
              <a:rPr lang="en-US" dirty="0" smtClean="0"/>
              <a:t>Duration</a:t>
            </a:r>
          </a:p>
          <a:p>
            <a:pPr lvl="1"/>
            <a:r>
              <a:rPr lang="en-US" dirty="0" smtClean="0"/>
              <a:t>Changes in instrumentation</a:t>
            </a:r>
          </a:p>
          <a:p>
            <a:pPr lvl="1"/>
            <a:r>
              <a:rPr lang="en-US" dirty="0" smtClean="0"/>
              <a:t>Calibration limitations</a:t>
            </a:r>
          </a:p>
          <a:p>
            <a:pPr lvl="2"/>
            <a:r>
              <a:rPr lang="en-US" dirty="0" smtClean="0"/>
              <a:t>Example: </a:t>
            </a:r>
            <a:r>
              <a:rPr lang="en-US" dirty="0" err="1" smtClean="0"/>
              <a:t>Timebase</a:t>
            </a:r>
            <a:r>
              <a:rPr lang="en-US" dirty="0" smtClean="0"/>
              <a:t> (as discussed in Pub ASP)</a:t>
            </a:r>
          </a:p>
          <a:p>
            <a:pPr lvl="1"/>
            <a:r>
              <a:rPr lang="en-US" dirty="0" smtClean="0"/>
              <a:t>N compared to (1/10)N or 10N</a:t>
            </a:r>
          </a:p>
          <a:p>
            <a:pPr lvl="1"/>
            <a:r>
              <a:rPr lang="en-US" dirty="0" smtClean="0"/>
              <a:t>Work with “controls”</a:t>
            </a:r>
          </a:p>
          <a:p>
            <a:pPr lvl="1"/>
            <a:r>
              <a:rPr lang="en-US" dirty="0" smtClean="0"/>
              <a:t>Simulate or calculate effect of uncertainties</a:t>
            </a:r>
          </a:p>
          <a:p>
            <a:pPr lvl="1"/>
            <a:r>
              <a:rPr lang="en-US" dirty="0" smtClean="0"/>
              <a:t>Work end-to-end with uncertainties (not piecewise)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Strategies for Success – “</a:t>
            </a:r>
            <a:r>
              <a:rPr lang="en-US" dirty="0" err="1" smtClean="0"/>
              <a:t>Do”s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Don’t</a:t>
            </a:r>
            <a:r>
              <a:rPr lang="en-US" dirty="0" smtClean="0"/>
              <a:t> work on the 200,000</a:t>
            </a:r>
            <a:r>
              <a:rPr lang="en-US" baseline="30000" dirty="0" smtClean="0"/>
              <a:t>th</a:t>
            </a:r>
            <a:r>
              <a:rPr lang="en-US" dirty="0" smtClean="0"/>
              <a:t> variable star of a given kind just because no one has done before unless there is a good reason!</a:t>
            </a:r>
          </a:p>
          <a:p>
            <a:r>
              <a:rPr lang="en-US" b="1" dirty="0" smtClean="0"/>
              <a:t>Don’t</a:t>
            </a:r>
            <a:r>
              <a:rPr lang="en-US" dirty="0" smtClean="0"/>
              <a:t> underestimate the importance of reducing errors under your control to a minimum.</a:t>
            </a:r>
          </a:p>
          <a:p>
            <a:r>
              <a:rPr lang="en-US" b="1" dirty="0" smtClean="0"/>
              <a:t>Don’t</a:t>
            </a:r>
            <a:r>
              <a:rPr lang="en-US" dirty="0" smtClean="0"/>
              <a:t> avoid testing the quality of your data against the data of others.</a:t>
            </a:r>
          </a:p>
          <a:p>
            <a:r>
              <a:rPr lang="en-US" b="1" dirty="0" smtClean="0"/>
              <a:t>Don’t </a:t>
            </a:r>
            <a:r>
              <a:rPr lang="en-US" dirty="0" smtClean="0"/>
              <a:t>be afraid to recognize when something isn’t working out.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Strategies for Success – “</a:t>
            </a:r>
            <a:r>
              <a:rPr lang="en-US" dirty="0" err="1" smtClean="0"/>
              <a:t>Don’t”s</a:t>
            </a:r>
            <a:endParaRPr lang="en-US" dirty="0"/>
          </a:p>
        </p:txBody>
      </p:sp>
    </p:spTree>
  </p:cSld>
  <p:clrMapOvr>
    <a:masterClrMapping/>
  </p:clrMapOvr>
  <p:transition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3484</TotalTime>
  <Words>844</Words>
  <Application>Microsoft Office PowerPoint</Application>
  <PresentationFormat>On-screen Show (4:3)</PresentationFormat>
  <Paragraphs>145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4" baseType="lpstr">
      <vt:lpstr>Arial</vt:lpstr>
      <vt:lpstr>Lucida Sans Unicode</vt:lpstr>
      <vt:lpstr>Wingdings 3</vt:lpstr>
      <vt:lpstr>Verdana</vt:lpstr>
      <vt:lpstr>Wingdings 2</vt:lpstr>
      <vt:lpstr>Calibri</vt:lpstr>
      <vt:lpstr>Garamond</vt:lpstr>
      <vt:lpstr>Wingdings</vt:lpstr>
      <vt:lpstr>Concourse</vt:lpstr>
      <vt:lpstr>How to Pick Topics for Scientific Investigation</vt:lpstr>
      <vt:lpstr>What Interests You?</vt:lpstr>
      <vt:lpstr>Advantages of “Citizen Science”</vt:lpstr>
      <vt:lpstr>Resources for Early-on (1)</vt:lpstr>
      <vt:lpstr>Resources for Early-on (2)</vt:lpstr>
      <vt:lpstr>Resources for Early-on (3)</vt:lpstr>
      <vt:lpstr>Why Hasn’t Your Idea Been Done?</vt:lpstr>
      <vt:lpstr>Strategies for Success – “Do”s</vt:lpstr>
      <vt:lpstr>Strategies for Success – “Don’t”s</vt:lpstr>
      <vt:lpstr>Avoid “Drake Equation” Efforts</vt:lpstr>
      <vt:lpstr>Play to Your Site’s Advantages</vt:lpstr>
      <vt:lpstr>Good Goals for Research</vt:lpstr>
      <vt:lpstr>Knowing When to Publish</vt:lpstr>
      <vt:lpstr>Example Research from the Past</vt:lpstr>
      <vt:lpstr>Citizen Science Hardware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</dc:creator>
  <cp:lastModifiedBy>Fujitsu</cp:lastModifiedBy>
  <cp:revision>189</cp:revision>
  <dcterms:created xsi:type="dcterms:W3CDTF">2003-05-25T23:44:45Z</dcterms:created>
  <dcterms:modified xsi:type="dcterms:W3CDTF">2010-09-01T18:25:42Z</dcterms:modified>
</cp:coreProperties>
</file>