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81"/>
  </p:notesMasterIdLst>
  <p:handoutMasterIdLst>
    <p:handoutMasterId r:id="rId82"/>
  </p:handoutMasterIdLst>
  <p:sldIdLst>
    <p:sldId id="327" r:id="rId2"/>
    <p:sldId id="335" r:id="rId3"/>
    <p:sldId id="344" r:id="rId4"/>
    <p:sldId id="328" r:id="rId5"/>
    <p:sldId id="330" r:id="rId6"/>
    <p:sldId id="345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49" r:id="rId17"/>
    <p:sldId id="269" r:id="rId18"/>
    <p:sldId id="350" r:id="rId19"/>
    <p:sldId id="271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285" r:id="rId32"/>
    <p:sldId id="286" r:id="rId33"/>
    <p:sldId id="287" r:id="rId34"/>
    <p:sldId id="288" r:id="rId35"/>
    <p:sldId id="367" r:id="rId36"/>
    <p:sldId id="368" r:id="rId37"/>
    <p:sldId id="369" r:id="rId38"/>
    <p:sldId id="293" r:id="rId39"/>
    <p:sldId id="294" r:id="rId40"/>
    <p:sldId id="295" r:id="rId41"/>
    <p:sldId id="296" r:id="rId42"/>
    <p:sldId id="297" r:id="rId43"/>
    <p:sldId id="298" r:id="rId44"/>
    <p:sldId id="322" r:id="rId45"/>
    <p:sldId id="299" r:id="rId46"/>
    <p:sldId id="300" r:id="rId47"/>
    <p:sldId id="301" r:id="rId48"/>
    <p:sldId id="302" r:id="rId49"/>
    <p:sldId id="303" r:id="rId50"/>
    <p:sldId id="323" r:id="rId51"/>
    <p:sldId id="304" r:id="rId52"/>
    <p:sldId id="305" r:id="rId53"/>
    <p:sldId id="324" r:id="rId54"/>
    <p:sldId id="325" r:id="rId55"/>
    <p:sldId id="326" r:id="rId56"/>
    <p:sldId id="312" r:id="rId57"/>
    <p:sldId id="313" r:id="rId58"/>
    <p:sldId id="362" r:id="rId59"/>
    <p:sldId id="366" r:id="rId60"/>
    <p:sldId id="314" r:id="rId61"/>
    <p:sldId id="315" r:id="rId62"/>
    <p:sldId id="346" r:id="rId63"/>
    <p:sldId id="342" r:id="rId64"/>
    <p:sldId id="317" r:id="rId65"/>
    <p:sldId id="343" r:id="rId66"/>
    <p:sldId id="318" r:id="rId67"/>
    <p:sldId id="363" r:id="rId68"/>
    <p:sldId id="364" r:id="rId69"/>
    <p:sldId id="365" r:id="rId70"/>
    <p:sldId id="319" r:id="rId71"/>
    <p:sldId id="336" r:id="rId72"/>
    <p:sldId id="370" r:id="rId73"/>
    <p:sldId id="337" r:id="rId74"/>
    <p:sldId id="338" r:id="rId75"/>
    <p:sldId id="339" r:id="rId76"/>
    <p:sldId id="340" r:id="rId77"/>
    <p:sldId id="341" r:id="rId78"/>
    <p:sldId id="348" r:id="rId79"/>
    <p:sldId id="321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2" autoAdjust="0"/>
    <p:restoredTop sz="98485" autoAdjust="0"/>
  </p:normalViewPr>
  <p:slideViewPr>
    <p:cSldViewPr snapToGrid="0">
      <p:cViewPr varScale="1">
        <p:scale>
          <a:sx n="128" d="100"/>
          <a:sy n="128" d="100"/>
        </p:scale>
        <p:origin x="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>
            <a:extLst>
              <a:ext uri="{FF2B5EF4-FFF2-40B4-BE49-F238E27FC236}">
                <a16:creationId xmlns:a16="http://schemas.microsoft.com/office/drawing/2014/main" id="{B84A5806-383E-0941-8D8E-46F0F0F3EF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5" name="Rectangle 1027">
            <a:extLst>
              <a:ext uri="{FF2B5EF4-FFF2-40B4-BE49-F238E27FC236}">
                <a16:creationId xmlns:a16="http://schemas.microsoft.com/office/drawing/2014/main" id="{FE619155-6C12-0C44-AA4D-538D75E7B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6196" name="Rectangle 1028">
            <a:extLst>
              <a:ext uri="{FF2B5EF4-FFF2-40B4-BE49-F238E27FC236}">
                <a16:creationId xmlns:a16="http://schemas.microsoft.com/office/drawing/2014/main" id="{745D4700-96C0-2A46-A089-313540F1626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7" name="Rectangle 1029">
            <a:extLst>
              <a:ext uri="{FF2B5EF4-FFF2-40B4-BE49-F238E27FC236}">
                <a16:creationId xmlns:a16="http://schemas.microsoft.com/office/drawing/2014/main" id="{F6A97882-A675-2A44-9200-EBBF5786FE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0C6707-7F3C-8F44-9FA7-3B3EC21B35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1AF6E859-0404-3244-ACD2-B285FBB542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AA6CA34-C217-034E-8162-D9317BBD41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7193A573-F46D-954B-96CE-ACF49B79105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670DB512-CED3-1B4F-990F-D15654F9A3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2D0E20DE-E5C8-6941-9660-301B8370BA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51F3B27A-C3A0-1440-94C8-A8810D27B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4D6CAD-29C2-5443-94B1-D46EC8715A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11A38F-8554-E946-A696-15886E13E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B14A1-C122-9F46-9872-7B14D9AEE27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F4246EE5-37C8-BC48-9C26-8717669419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97513F9-1A74-724B-9BD2-262746BA7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7872DAC-E8F4-E648-97DD-6683DEA9FD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03A006E-B885-494F-B009-AF0D5B84C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BAD6007-6AD3-A148-8B72-F0B6FFBFBA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2824053-2F2B-2445-9DF9-B51A652B71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F693F57-60BD-F843-A87B-934984D2C2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87B5159-8349-8C47-B894-5B6206322B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D4FD7A91-B8C8-BB43-A051-09AB2AC5FC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51E0DA47-262E-7A46-9008-04ED39D367D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B61-6816-6C45-A208-C872DBFA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F46DB-9F85-574E-A96F-E4C955D01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AEFAB-EEE0-C046-A91E-66D53701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415C-31ED-F745-BAF1-745655E2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DF9D9-C1A3-9742-8089-C9C87EED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C7FA6-6B31-414D-87A2-B87FA1563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8134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42429-F80F-F04D-9FE1-B6907306F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BA0C-667C-464A-82B2-08AEE5B30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8D3F5-412A-7D49-B254-845FE832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A4E1A-F6A1-EB49-95E6-5E61ABD0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1259-502B-7940-8FAF-B652D000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B2915-EA76-DB4D-90D1-DACEEC68F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93057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2027-391F-0B43-952C-7D0D596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8D7CF-94FA-2D4B-9AE5-0FF43B60B4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8551EBE8-9861-7E40-8705-1383CA30504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3F678-38B3-0344-B4E3-E267960D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4B67E-4797-354E-847F-742C2377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52644-3ABA-3C47-BA84-253D2FD7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AACC7E-0A9D-EA47-9200-923D341CE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93337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823D-4D29-8E41-8347-F819E7BB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E2933-C649-4941-B16E-13287D9E8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FCEB7-13FC-DC4F-91DC-41ED2464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ED5A6-0B9D-7D4A-9164-48DD6277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3DD44-7293-844D-97B0-C0F5E682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464ED-A694-F849-A08B-22870241B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51079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F53D-2180-DF4A-8180-0CA65C39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189A-91EA-1B4B-9D7C-0D985E43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6305-EC40-9949-90C7-1F6359BA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0446-F6A1-0A49-A7FD-E00267F4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1CFE-8DAF-DC4E-932F-5E4DB560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A6C5A-7711-3F47-8D27-D3874598B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0506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6004-BB9D-3B41-9E03-D95C17C1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D5A69-4208-0747-83F7-EE800BD50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6F736-473E-2E43-A630-631BBFF0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91830-5C53-4149-9967-1A658BF9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F6CC-2253-7C48-9987-1EF22CEB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49C74-47A2-A547-B678-D666CFD4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A6443-8B9C-ED43-8141-B08DF8ED4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83241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98FE-1D11-EA4E-8380-786A9348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D0BA4-71AC-F84F-97B1-ACAAD9456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52FE3-FA28-704D-A158-5BC1C2DA9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7E4B8-17A7-5444-827C-7E2797C3F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7A644-7F1D-944D-AE3D-D69852FDD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1ECE3-717C-9842-AD57-72D72951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DB197-E0DA-5241-BB3E-7F8E0D9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182E0-FA25-234C-A9FB-8D03FC22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8954-6325-5E42-AE9E-0B3EA9A05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43932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27A4-091E-DB4A-B83C-FC8755EF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C485E-DB9E-6B44-8256-A59FC3D4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32E32-B19A-4B47-A60C-F63F3E08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3FB0-7BD6-6745-8558-976DFEF4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63ED5-8C34-5341-84E1-A5A8175BE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419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3D18D-494F-754C-96C3-0FA8F3C1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F8EED-120B-334D-BC4E-76DF398B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8039B-4A9D-E342-AE8E-C1F0BDBF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D9993-E4B3-9147-9D44-EEB7400C8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67416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D98A-6B6F-E144-92AF-BB86612B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B5BA8-8AB0-0F47-8F28-8A9F31A6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1EBAA-C793-EF4D-B27D-775DB2EEC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99AB4-C360-AC41-94E5-8F56D486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D0FA3-0305-4B42-A15F-899E38AF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406A5-E3AC-1945-9B1D-74F9FEE8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57219-AF86-B74C-918C-52398D260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73996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8F32-D48F-2744-B319-9B6256D9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9D2C9-2D70-0643-AC82-31A9A29A4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92BF2-3720-E243-B967-4985AC54E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9556D-9744-634E-8616-7C604F09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0AD42-6961-EF40-AD94-CE08EEA2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E87F8-A743-364A-BCE1-0A502D42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3D7C1-E02B-C14E-BFA5-D564926F7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98984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858027F-9528-5948-B948-04E12C7BE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DB62C8-C742-0548-9027-C9CD51278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5A834B1-6678-5841-90E3-ED07F541FF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F146446-47BD-1D4D-B673-9B4A058EC4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BEBBD74-BFD2-E643-A92A-305F4BE0E3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01F6AA6-C59C-1C49-A5E8-F60616F72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4364932-BC7E-3442-BD31-08F4DB1F8A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6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7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1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3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8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7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>
            <a:extLst>
              <a:ext uri="{FF2B5EF4-FFF2-40B4-BE49-F238E27FC236}">
                <a16:creationId xmlns:a16="http://schemas.microsoft.com/office/drawing/2014/main" id="{541E6195-BAC7-A944-9E08-634577CF3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6338888"/>
            <a:ext cx="524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Click the left mouse button to start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8EF06D2A-ED04-5948-838C-6FAFD9EE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704850"/>
            <a:ext cx="5176837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7" name="Text Box 7">
            <a:extLst>
              <a:ext uri="{FF2B5EF4-FFF2-40B4-BE49-F238E27FC236}">
                <a16:creationId xmlns:a16="http://schemas.microsoft.com/office/drawing/2014/main" id="{FF1B7E81-8918-0F4A-8686-F0C3E67B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0063"/>
            <a:ext cx="36004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7200"/>
              <a:t>AAVSO</a:t>
            </a:r>
            <a:endParaRPr lang="en-US" altLang="en-US" sz="8800"/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BAE6F957-83E6-1846-9144-4D7182DB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825625"/>
            <a:ext cx="30067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/>
              <a:t>Variable Star </a:t>
            </a:r>
          </a:p>
          <a:p>
            <a:r>
              <a:rPr lang="en-US" altLang="en-US" sz="4000"/>
              <a:t>Telescope </a:t>
            </a:r>
          </a:p>
          <a:p>
            <a:r>
              <a:rPr lang="en-US" altLang="en-US" sz="4000"/>
              <a:t>Simulator</a:t>
            </a:r>
          </a:p>
          <a:p>
            <a:endParaRPr lang="en-US" altLang="en-US" sz="2800"/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9DFEE985-BEED-BE4F-B492-D6217B91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143375"/>
            <a:ext cx="3111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Learn how </a:t>
            </a:r>
          </a:p>
          <a:p>
            <a:r>
              <a:rPr lang="en-US" altLang="en-US" sz="2800"/>
              <a:t>to have fun</a:t>
            </a:r>
          </a:p>
          <a:p>
            <a:r>
              <a:rPr lang="en-US" altLang="en-US" sz="2800"/>
              <a:t>making variable star observations!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56E45C3-F93B-B340-8C0E-6CE4D36F5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Your eyes are your instruments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162A3B4-A14D-7C40-95BA-A8F8124E26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 are going to use your own eyes and a special technique for making photometric measurements.</a:t>
            </a:r>
          </a:p>
          <a:p>
            <a:r>
              <a:rPr lang="en-US" altLang="en-US" sz="2800"/>
              <a:t>The technique is called:  </a:t>
            </a:r>
            <a:r>
              <a:rPr lang="en-US" altLang="en-US" sz="2800" u="sng">
                <a:effectLst/>
              </a:rPr>
              <a:t>Interpolation of Magnitude.</a:t>
            </a:r>
          </a:p>
          <a:p>
            <a:endParaRPr lang="en-US" altLang="en-US" sz="2800"/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5AD9F426-D2D7-9548-963D-882FB00E52AA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055813"/>
          <a:ext cx="4133850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lip" r:id="rId3" imgW="26149300" imgH="20142200" progId="MS_ClipArt_Gallery.2">
                  <p:embed/>
                </p:oleObj>
              </mc:Choice>
              <mc:Fallback>
                <p:oleObj name="Clip" r:id="rId3" imgW="26149300" imgH="201422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5813"/>
                        <a:ext cx="4133850" cy="377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A46D70A-C512-3E42-BF22-8A23B3D33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interpolation?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74D872C-90FC-BE47-A05A-FAE0D66298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b="1" i="1">
                <a:effectLst/>
              </a:rPr>
              <a:t>Interpolation </a:t>
            </a:r>
            <a:r>
              <a:rPr lang="en-US" altLang="en-US" sz="2800"/>
              <a:t>is a word scientists use when a measurement is estimated between two known values.</a:t>
            </a:r>
          </a:p>
          <a:p>
            <a:r>
              <a:rPr lang="en-US" altLang="en-US" sz="2800"/>
              <a:t>People interpolate all the time!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FEE2537B-8A94-3D48-A402-63411CB777D0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636838"/>
          <a:ext cx="381000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" r:id="rId3" imgW="27432000" imgH="20193000" progId="MS_ClipArt_Gallery.2">
                  <p:embed/>
                </p:oleObj>
              </mc:Choice>
              <mc:Fallback>
                <p:oleObj name="Clip" r:id="rId3" imgW="27432000" imgH="20193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36838"/>
                        <a:ext cx="3810000" cy="280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7FA133-4193-304B-848D-6E42845D6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5C8823-23C4-1545-8BEF-D3BC529F98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Your car’s gas gauge needle is half way between empty and 1/4 tank.</a:t>
            </a:r>
          </a:p>
          <a:p>
            <a:endParaRPr lang="en-US" altLang="en-US" sz="2800"/>
          </a:p>
          <a:p>
            <a:r>
              <a:rPr lang="en-US" altLang="en-US" sz="2800"/>
              <a:t>You </a:t>
            </a:r>
            <a:r>
              <a:rPr lang="en-US" altLang="en-US" sz="2800" b="1" i="1"/>
              <a:t>interpolate</a:t>
            </a:r>
            <a:r>
              <a:rPr lang="en-US" altLang="en-US" sz="2800"/>
              <a:t> you have 1/8 of a tank left--time to get gas!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C7163FE8-8CBA-F84F-B4C8-232CAB627015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572000" y="2133600"/>
          <a:ext cx="3810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lip" r:id="rId3" imgW="37693600" imgH="9829800" progId="MS_ClipArt_Gallery.2">
                  <p:embed/>
                </p:oleObj>
              </mc:Choice>
              <mc:Fallback>
                <p:oleObj name="Clip" r:id="rId3" imgW="37693600" imgH="9829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3810000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Oval 5">
            <a:extLst>
              <a:ext uri="{FF2B5EF4-FFF2-40B4-BE49-F238E27FC236}">
                <a16:creationId xmlns:a16="http://schemas.microsoft.com/office/drawing/2014/main" id="{7F7E88DA-0018-FB40-9ABA-CED06DE4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7526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9E90C6A-6537-264C-9284-DB4CA81AF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564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9EA17D4C-08D1-2646-9CF5-9CF0C777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6132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877A09AB-5BA3-2B41-8920-3E3454B7D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1/2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CECAE2AB-C833-F24E-BBFA-E6774A86A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1/4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ED7F2CD2-EE0D-554E-B014-DCD543DE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148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3/4</a:t>
            </a:r>
          </a:p>
        </p:txBody>
      </p:sp>
      <p:sp>
        <p:nvSpPr>
          <p:cNvPr id="13326" name="Oval 14">
            <a:extLst>
              <a:ext uri="{FF2B5EF4-FFF2-40B4-BE49-F238E27FC236}">
                <a16:creationId xmlns:a16="http://schemas.microsoft.com/office/drawing/2014/main" id="{CA499C5D-2655-D343-A7E3-A5626AA4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76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ED3B56AA-8B9F-264D-9273-3716EE4B96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4572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0157DDB-39EB-A24A-B0A9-DA5BD6448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Interpolating star magnitude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375C6D0-72B9-864B-9D1B-F3054727A2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Making a brightness estimate is easy in theory but requires some practice.</a:t>
            </a:r>
          </a:p>
          <a:p>
            <a:r>
              <a:rPr lang="en-US" altLang="en-US" sz="2800"/>
              <a:t>We call the measurement of brightness the star’s </a:t>
            </a:r>
            <a:r>
              <a:rPr lang="en-US" altLang="en-US" sz="2800" i="1" u="sng"/>
              <a:t>magnitude.</a:t>
            </a:r>
            <a:endParaRPr lang="en-US" altLang="en-US" sz="2800"/>
          </a:p>
          <a:p>
            <a:endParaRPr lang="en-US" altLang="en-US" sz="2800"/>
          </a:p>
        </p:txBody>
      </p:sp>
      <p:pic>
        <p:nvPicPr>
          <p:cNvPr id="14346" name="Picture 10">
            <a:extLst>
              <a:ext uri="{FF2B5EF4-FFF2-40B4-BE49-F238E27FC236}">
                <a16:creationId xmlns:a16="http://schemas.microsoft.com/office/drawing/2014/main" id="{AEA92E1B-385A-1E45-9DD7-575CA48943E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1981200"/>
            <a:ext cx="3598863" cy="4114800"/>
          </a:xfrm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0144C71-5EC9-EC48-8781-CEEFB1AE1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of magnitude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83BF55C-5991-E940-9D86-419A55B104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We estimate the brightness of the variable star by using at least two stars of known brightness; one brighter than the variable, one fainter.</a:t>
            </a:r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id="{9A9B5A5F-E03B-F541-8A11-B560CCFE8F32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267200" cy="4267200"/>
          </a:xfrm>
        </p:spPr>
      </p:pic>
      <p:sp>
        <p:nvSpPr>
          <p:cNvPr id="15370" name="Text Box 10">
            <a:extLst>
              <a:ext uri="{FF2B5EF4-FFF2-40B4-BE49-F238E27FC236}">
                <a16:creationId xmlns:a16="http://schemas.microsoft.com/office/drawing/2014/main" id="{E34331C0-B785-6C44-8699-788EB15B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172200"/>
            <a:ext cx="399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Andromeda Galaxy (C. Pullen)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FF68D0B-0E06-1A4B-8DE3-967991277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of magnitude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5BF41CF-EAAD-CE45-9098-69062CF919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Just like the gas tank example, if a star’s brightness seemed about half way between two stars that were known to be magnitudes 5.0 and 6.0, what is the magnitude of the variable star?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8ADD41D7-5D2B-9240-8DBB-E7007F2664C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114800" cy="3581400"/>
          </a:xfrm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5AA67E8B-B4D0-3C40-9CD3-9C9B872C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37275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Crab Nebula (C. Pullen)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4DC63AC5-3DB9-EC40-B0F8-341000073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of magnitude</a:t>
            </a:r>
          </a:p>
        </p:txBody>
      </p:sp>
      <p:sp>
        <p:nvSpPr>
          <p:cNvPr id="106499" name="Rectangle 1027">
            <a:extLst>
              <a:ext uri="{FF2B5EF4-FFF2-40B4-BE49-F238E27FC236}">
                <a16:creationId xmlns:a16="http://schemas.microsoft.com/office/drawing/2014/main" id="{FBD254D1-86CC-3E40-8D9D-E2766F16C9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That’s right -- half way between 6.0 and 5.0 is </a:t>
            </a:r>
          </a:p>
          <a:p>
            <a:endParaRPr lang="en-US" altLang="en-US" sz="2800"/>
          </a:p>
        </p:txBody>
      </p:sp>
      <p:sp>
        <p:nvSpPr>
          <p:cNvPr id="106503" name="Text Box 1031">
            <a:extLst>
              <a:ext uri="{FF2B5EF4-FFF2-40B4-BE49-F238E27FC236}">
                <a16:creationId xmlns:a16="http://schemas.microsoft.com/office/drawing/2014/main" id="{FC088100-C890-6B4A-8A18-3B756580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4024313"/>
            <a:ext cx="1631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200"/>
              <a:t>5.5!</a:t>
            </a:r>
            <a:endParaRPr lang="en-US" altLang="en-US" sz="2800"/>
          </a:p>
        </p:txBody>
      </p:sp>
      <p:graphicFrame>
        <p:nvGraphicFramePr>
          <p:cNvPr id="106506" name="Object 1034">
            <a:extLst>
              <a:ext uri="{FF2B5EF4-FFF2-40B4-BE49-F238E27FC236}">
                <a16:creationId xmlns:a16="http://schemas.microsoft.com/office/drawing/2014/main" id="{E1808EAD-B840-5B41-A7D9-1EDCF7722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1050" y="2438400"/>
          <a:ext cx="4138613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Clip" r:id="rId3" imgW="26035000" imgH="19964400" progId="MS_ClipArt_Gallery.2">
                  <p:embed/>
                </p:oleObj>
              </mc:Choice>
              <mc:Fallback>
                <p:oleObj name="Clip" r:id="rId3" imgW="26035000" imgH="19964400" progId="MS_ClipArt_Gallery.2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438400"/>
                        <a:ext cx="4138613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55BC471-5E7D-954C-ABBE-61943719F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find a variable star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6E12437-3ADA-7340-801E-ADF3CB1295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AAVSO makes thousands of star charts (sky maps, like road maps) used to find and estimate the magnitude of variable stars.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Because all AAVSO observers use the same charts, our results can very good, and can be compared with each other’s.</a:t>
            </a: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9D21EAFF-7C73-EC4D-8064-EF074E49DE3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5925"/>
            <a:ext cx="4070350" cy="4892675"/>
          </a:xfrm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033340-E186-404C-9F8F-E4B55CDE2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find a variable star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EA5533F-B0B6-2142-A695-5844355600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r>
              <a:rPr lang="en-US" altLang="en-US" sz="2800"/>
              <a:t>A copy of a chart you will use is next to the monitor.  It is for  W Cygni, a star you can find with binoculars from you own yard.</a:t>
            </a:r>
          </a:p>
          <a:p>
            <a:r>
              <a:rPr lang="en-US" altLang="en-US" sz="2800"/>
              <a:t>But, first let’s try a simple lesson in interpolation and using star charts.</a:t>
            </a:r>
          </a:p>
          <a:p>
            <a:endParaRPr lang="en-US" altLang="en-US" sz="2800"/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E0A8CDE8-30B8-2140-AEE2-C51A5A96494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5925"/>
            <a:ext cx="4070350" cy="4892675"/>
          </a:xfrm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049B0E6-2630-3D4B-ABF1-866D2C621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and comparison stars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7C18D31-651F-1B41-B301-A8CE8533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724025"/>
            <a:ext cx="77311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Look at the example below.  The variable is shown</a:t>
            </a:r>
          </a:p>
          <a:p>
            <a:r>
              <a:rPr lang="en-US" altLang="en-US" sz="2800"/>
              <a:t> between the four focus lines.  The magnitudes of the</a:t>
            </a:r>
          </a:p>
          <a:p>
            <a:r>
              <a:rPr lang="en-US" altLang="en-US" sz="2800"/>
              <a:t> comparison (“comp”) stars are shown on the chart</a:t>
            </a:r>
          </a:p>
          <a:p>
            <a:r>
              <a:rPr lang="en-US" altLang="en-US" sz="2800"/>
              <a:t> next to the stars (64,51,91, etc.).</a:t>
            </a:r>
          </a:p>
        </p:txBody>
      </p:sp>
      <p:pic>
        <p:nvPicPr>
          <p:cNvPr id="21513" name="Picture 9">
            <a:extLst>
              <a:ext uri="{FF2B5EF4-FFF2-40B4-BE49-F238E27FC236}">
                <a16:creationId xmlns:a16="http://schemas.microsoft.com/office/drawing/2014/main" id="{58F68D9E-A739-EF4E-B13D-005B95A5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Line 12">
            <a:extLst>
              <a:ext uri="{FF2B5EF4-FFF2-40B4-BE49-F238E27FC236}">
                <a16:creationId xmlns:a16="http://schemas.microsoft.com/office/drawing/2014/main" id="{5CA8311D-B712-BE49-A877-A8463562A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69F3D51D-C6CA-B14A-9039-D28414935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1EE8288B-9CD6-1E46-88AE-E250E6BC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67213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Variable</a:t>
            </a:r>
            <a:endParaRPr lang="en-US" altLang="en-US" sz="2800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81029E6C-0816-2943-A12C-9BD49AD05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4711700"/>
            <a:ext cx="431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4B937BAA-0A74-A04E-9D11-066D242DD6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To change to the next slide, click on the left mouse button.</a:t>
            </a:r>
          </a:p>
          <a:p>
            <a:r>
              <a:rPr lang="en-US" altLang="en-US" sz="2800"/>
              <a:t>Some of the detailed photos may take a moment to load-- please wait.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5EFA6847-C57B-7D45-88E1-873120FC4264}"/>
              </a:ext>
            </a:extLst>
          </p:cNvPr>
          <p:cNvSpPr txBox="1">
            <a:spLocks noChangeArrowheads="1"/>
          </p:cNvSpPr>
          <p:nvPr>
            <p:ph type="title"/>
          </p:nvPr>
        </p:nvSpPr>
        <p:spPr>
          <a:xfrm>
            <a:off x="666750" y="419100"/>
            <a:ext cx="77724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How to operate the telescope simulator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9E62B080-BB61-914D-9575-497F16D0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5527675"/>
            <a:ext cx="527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pic>
        <p:nvPicPr>
          <p:cNvPr id="91150" name="Picture 14">
            <a:extLst>
              <a:ext uri="{FF2B5EF4-FFF2-40B4-BE49-F238E27FC236}">
                <a16:creationId xmlns:a16="http://schemas.microsoft.com/office/drawing/2014/main" id="{962DEEDE-7AA2-2C4E-81CD-19FD953835F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150" y="1981200"/>
            <a:ext cx="3086100" cy="4114800"/>
          </a:xfrm>
        </p:spPr>
      </p:pic>
      <p:sp>
        <p:nvSpPr>
          <p:cNvPr id="91151" name="Text Box 15">
            <a:extLst>
              <a:ext uri="{FF2B5EF4-FFF2-40B4-BE49-F238E27FC236}">
                <a16:creationId xmlns:a16="http://schemas.microsoft.com/office/drawing/2014/main" id="{B59B73C8-8EA5-6542-864B-E1AC1944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6080125"/>
            <a:ext cx="3268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AAVSO member Lew Cook’s</a:t>
            </a:r>
          </a:p>
          <a:p>
            <a:r>
              <a:rPr lang="en-US" altLang="en-US" sz="2000"/>
              <a:t> 44-cm newtonian telescope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BD4FA09E-7F8B-B24F-B5F9-26DEAAC7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points can be confusing</a:t>
            </a: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398FD77B-35B5-4C46-B979-7B3045F5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94361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Note that the star magnitudes are actually decimals but we</a:t>
            </a:r>
          </a:p>
          <a:p>
            <a:r>
              <a:rPr lang="en-US" altLang="en-US" sz="2800"/>
              <a:t>don’t show the decimal point because it could be confused </a:t>
            </a:r>
          </a:p>
          <a:p>
            <a:r>
              <a:rPr lang="en-US" altLang="en-US" sz="2800"/>
              <a:t>as a star.  So, the magnitudes below are really 6.4, 5.1, 9.1, etc.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8E769457-385D-FC4E-A250-3C827023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08549" name="Picture 5">
            <a:extLst>
              <a:ext uri="{FF2B5EF4-FFF2-40B4-BE49-F238E27FC236}">
                <a16:creationId xmlns:a16="http://schemas.microsoft.com/office/drawing/2014/main" id="{D35C1E53-760A-4543-A067-97BE34DE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Line 6">
            <a:extLst>
              <a:ext uri="{FF2B5EF4-FFF2-40B4-BE49-F238E27FC236}">
                <a16:creationId xmlns:a16="http://schemas.microsoft.com/office/drawing/2014/main" id="{E1362318-FE31-A14F-9A2F-127904AF7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Line 7">
            <a:extLst>
              <a:ext uri="{FF2B5EF4-FFF2-40B4-BE49-F238E27FC236}">
                <a16:creationId xmlns:a16="http://schemas.microsoft.com/office/drawing/2014/main" id="{53711471-1338-9D4A-AE7D-24C732158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>
            <a:extLst>
              <a:ext uri="{FF2B5EF4-FFF2-40B4-BE49-F238E27FC236}">
                <a16:creationId xmlns:a16="http://schemas.microsoft.com/office/drawing/2014/main" id="{EF54A29A-8898-854A-9111-C70E88B26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big magnitude number is faint, a big dot is bright!</a:t>
            </a:r>
          </a:p>
        </p:txBody>
      </p:sp>
      <p:sp>
        <p:nvSpPr>
          <p:cNvPr id="109571" name="Text Box 1027">
            <a:extLst>
              <a:ext uri="{FF2B5EF4-FFF2-40B4-BE49-F238E27FC236}">
                <a16:creationId xmlns:a16="http://schemas.microsoft.com/office/drawing/2014/main" id="{FA158C81-28C8-694B-B933-99BC4B8B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94361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The brighter the star is, the smaller its magnitude number.</a:t>
            </a:r>
          </a:p>
          <a:p>
            <a:r>
              <a:rPr lang="en-US" altLang="en-US" sz="2800"/>
              <a:t> 5.1 is brighter than 6.4.</a:t>
            </a:r>
          </a:p>
          <a:p>
            <a:r>
              <a:rPr lang="en-US" altLang="en-US" sz="2800"/>
              <a:t>On the chart, notice that the dot is bigger (brighter) for the 5.1 star than the 6.4 star to its left.  </a:t>
            </a:r>
          </a:p>
          <a:p>
            <a:endParaRPr lang="en-US" altLang="en-US" sz="2800"/>
          </a:p>
        </p:txBody>
      </p:sp>
      <p:sp>
        <p:nvSpPr>
          <p:cNvPr id="109572" name="Text Box 1028">
            <a:extLst>
              <a:ext uri="{FF2B5EF4-FFF2-40B4-BE49-F238E27FC236}">
                <a16:creationId xmlns:a16="http://schemas.microsoft.com/office/drawing/2014/main" id="{5398FA1C-BE5A-E84C-BDC5-82D798B8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09573" name="Picture 1029">
            <a:extLst>
              <a:ext uri="{FF2B5EF4-FFF2-40B4-BE49-F238E27FC236}">
                <a16:creationId xmlns:a16="http://schemas.microsoft.com/office/drawing/2014/main" id="{A301014F-5AB6-A44D-96F8-3DFA687D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Line 1030">
            <a:extLst>
              <a:ext uri="{FF2B5EF4-FFF2-40B4-BE49-F238E27FC236}">
                <a16:creationId xmlns:a16="http://schemas.microsoft.com/office/drawing/2014/main" id="{AE3265C4-075B-BF48-9A09-913C55820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Line 1031">
            <a:extLst>
              <a:ext uri="{FF2B5EF4-FFF2-40B4-BE49-F238E27FC236}">
                <a16:creationId xmlns:a16="http://schemas.microsoft.com/office/drawing/2014/main" id="{194C4CBE-AF9C-A341-B0B3-B5CC12052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>
            <a:extLst>
              <a:ext uri="{FF2B5EF4-FFF2-40B4-BE49-F238E27FC236}">
                <a16:creationId xmlns:a16="http://schemas.microsoft.com/office/drawing/2014/main" id="{1213D25E-95B9-3E49-8749-2DA25291F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0595" name="Text Box 1027">
            <a:extLst>
              <a:ext uri="{FF2B5EF4-FFF2-40B4-BE49-F238E27FC236}">
                <a16:creationId xmlns:a16="http://schemas.microsoft.com/office/drawing/2014/main" id="{300BE354-19CE-9049-AD26-F39972AD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brightest (5.1) star?</a:t>
            </a:r>
          </a:p>
          <a:p>
            <a:endParaRPr lang="en-US" altLang="en-US" sz="2800"/>
          </a:p>
        </p:txBody>
      </p:sp>
      <p:pic>
        <p:nvPicPr>
          <p:cNvPr id="110597" name="Picture 1029">
            <a:extLst>
              <a:ext uri="{FF2B5EF4-FFF2-40B4-BE49-F238E27FC236}">
                <a16:creationId xmlns:a16="http://schemas.microsoft.com/office/drawing/2014/main" id="{B7B0E129-B7A8-FE46-86B2-7C69593A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0203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Line 1030">
            <a:extLst>
              <a:ext uri="{FF2B5EF4-FFF2-40B4-BE49-F238E27FC236}">
                <a16:creationId xmlns:a16="http://schemas.microsoft.com/office/drawing/2014/main" id="{3E089308-546D-7E45-BD66-50D86EBCC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1031">
            <a:extLst>
              <a:ext uri="{FF2B5EF4-FFF2-40B4-BE49-F238E27FC236}">
                <a16:creationId xmlns:a16="http://schemas.microsoft.com/office/drawing/2014/main" id="{4B8A98D0-01C7-A545-84AF-7BCE712F6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>
            <a:extLst>
              <a:ext uri="{FF2B5EF4-FFF2-40B4-BE49-F238E27FC236}">
                <a16:creationId xmlns:a16="http://schemas.microsoft.com/office/drawing/2014/main" id="{A848A632-EE03-2E4D-A181-DB8854C54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1619" name="Text Box 1027">
            <a:extLst>
              <a:ext uri="{FF2B5EF4-FFF2-40B4-BE49-F238E27FC236}">
                <a16:creationId xmlns:a16="http://schemas.microsoft.com/office/drawing/2014/main" id="{C1ABD4C1-DFF8-B249-92E8-47392D9A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brightest (5.1) star?</a:t>
            </a:r>
          </a:p>
          <a:p>
            <a:r>
              <a:rPr lang="en-US" altLang="en-US" sz="2800" b="1" u="sng"/>
              <a:t>Fainter!</a:t>
            </a:r>
            <a:endParaRPr lang="en-US" altLang="en-US" sz="2800"/>
          </a:p>
        </p:txBody>
      </p:sp>
      <p:pic>
        <p:nvPicPr>
          <p:cNvPr id="111621" name="Picture 1029">
            <a:extLst>
              <a:ext uri="{FF2B5EF4-FFF2-40B4-BE49-F238E27FC236}">
                <a16:creationId xmlns:a16="http://schemas.microsoft.com/office/drawing/2014/main" id="{8CF805B0-EF8A-6E40-B953-08B78AF2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Line 1030">
            <a:extLst>
              <a:ext uri="{FF2B5EF4-FFF2-40B4-BE49-F238E27FC236}">
                <a16:creationId xmlns:a16="http://schemas.microsoft.com/office/drawing/2014/main" id="{8748B1A7-B329-E042-99F5-B48F71C46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1031">
            <a:extLst>
              <a:ext uri="{FF2B5EF4-FFF2-40B4-BE49-F238E27FC236}">
                <a16:creationId xmlns:a16="http://schemas.microsoft.com/office/drawing/2014/main" id="{4779C183-C0B2-014C-91A0-80E3B89E4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>
            <a:extLst>
              <a:ext uri="{FF2B5EF4-FFF2-40B4-BE49-F238E27FC236}">
                <a16:creationId xmlns:a16="http://schemas.microsoft.com/office/drawing/2014/main" id="{C95B90E4-1C27-DC41-B737-267AE1FCF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2643" name="Text Box 1027">
            <a:extLst>
              <a:ext uri="{FF2B5EF4-FFF2-40B4-BE49-F238E27FC236}">
                <a16:creationId xmlns:a16="http://schemas.microsoft.com/office/drawing/2014/main" id="{6D83D258-8883-724F-9DD3-2177D31D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(6.1)?</a:t>
            </a:r>
            <a:endParaRPr lang="en-US" altLang="en-US" sz="2800" u="sng"/>
          </a:p>
          <a:p>
            <a:endParaRPr lang="en-US" altLang="en-US" sz="2800"/>
          </a:p>
        </p:txBody>
      </p:sp>
      <p:sp>
        <p:nvSpPr>
          <p:cNvPr id="112644" name="Text Box 1028">
            <a:extLst>
              <a:ext uri="{FF2B5EF4-FFF2-40B4-BE49-F238E27FC236}">
                <a16:creationId xmlns:a16="http://schemas.microsoft.com/office/drawing/2014/main" id="{E9503A83-ACCF-EE48-949C-37AF19E8E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2645" name="Picture 1029">
            <a:extLst>
              <a:ext uri="{FF2B5EF4-FFF2-40B4-BE49-F238E27FC236}">
                <a16:creationId xmlns:a16="http://schemas.microsoft.com/office/drawing/2014/main" id="{BDC7E103-C8AB-9048-A637-5EB86ABE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Line 1030">
            <a:extLst>
              <a:ext uri="{FF2B5EF4-FFF2-40B4-BE49-F238E27FC236}">
                <a16:creationId xmlns:a16="http://schemas.microsoft.com/office/drawing/2014/main" id="{7F1DDF7B-DAC9-404A-9C5D-F29D2478F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Line 1031">
            <a:extLst>
              <a:ext uri="{FF2B5EF4-FFF2-40B4-BE49-F238E27FC236}">
                <a16:creationId xmlns:a16="http://schemas.microsoft.com/office/drawing/2014/main" id="{40186526-EB5C-C240-B1AC-E1A489130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>
            <a:extLst>
              <a:ext uri="{FF2B5EF4-FFF2-40B4-BE49-F238E27FC236}">
                <a16:creationId xmlns:a16="http://schemas.microsoft.com/office/drawing/2014/main" id="{66BE917F-E5FB-3547-BFF7-FC93F59FB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3667" name="Text Box 1027">
            <a:extLst>
              <a:ext uri="{FF2B5EF4-FFF2-40B4-BE49-F238E27FC236}">
                <a16:creationId xmlns:a16="http://schemas.microsoft.com/office/drawing/2014/main" id="{E4341DFC-5F3B-0F48-BD85-3962E8E8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(6.1)?  </a:t>
            </a:r>
            <a:r>
              <a:rPr lang="en-US" altLang="en-US" sz="2800" b="1" u="sng"/>
              <a:t>Fainter!</a:t>
            </a:r>
            <a:endParaRPr lang="en-US" altLang="en-US" sz="2800" u="sng"/>
          </a:p>
          <a:p>
            <a:endParaRPr lang="en-US" altLang="en-US" sz="2800"/>
          </a:p>
        </p:txBody>
      </p:sp>
      <p:sp>
        <p:nvSpPr>
          <p:cNvPr id="113668" name="Text Box 1028">
            <a:extLst>
              <a:ext uri="{FF2B5EF4-FFF2-40B4-BE49-F238E27FC236}">
                <a16:creationId xmlns:a16="http://schemas.microsoft.com/office/drawing/2014/main" id="{0A2D1749-8343-584B-AC45-88997696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3669" name="Picture 1029">
            <a:extLst>
              <a:ext uri="{FF2B5EF4-FFF2-40B4-BE49-F238E27FC236}">
                <a16:creationId xmlns:a16="http://schemas.microsoft.com/office/drawing/2014/main" id="{53D5BCA6-B717-184B-84ED-49B21326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Line 1030">
            <a:extLst>
              <a:ext uri="{FF2B5EF4-FFF2-40B4-BE49-F238E27FC236}">
                <a16:creationId xmlns:a16="http://schemas.microsoft.com/office/drawing/2014/main" id="{5263975B-7154-484B-8720-A4583CD12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1031">
            <a:extLst>
              <a:ext uri="{FF2B5EF4-FFF2-40B4-BE49-F238E27FC236}">
                <a16:creationId xmlns:a16="http://schemas.microsoft.com/office/drawing/2014/main" id="{A4F01A7D-FA89-9240-A588-E3636FEA8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>
            <a:extLst>
              <a:ext uri="{FF2B5EF4-FFF2-40B4-BE49-F238E27FC236}">
                <a16:creationId xmlns:a16="http://schemas.microsoft.com/office/drawing/2014/main" id="{A4786818-A567-3F4D-8490-DD6E06CD2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4691" name="Text Box 1027">
            <a:extLst>
              <a:ext uri="{FF2B5EF4-FFF2-40B4-BE49-F238E27FC236}">
                <a16:creationId xmlns:a16="http://schemas.microsoft.com/office/drawing/2014/main" id="{18329396-0D30-9B4D-B942-B3D7C87F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(6.4)?  </a:t>
            </a:r>
            <a:endParaRPr lang="en-US" altLang="en-US" sz="2800" u="sng"/>
          </a:p>
          <a:p>
            <a:endParaRPr lang="en-US" altLang="en-US" sz="2800"/>
          </a:p>
        </p:txBody>
      </p:sp>
      <p:sp>
        <p:nvSpPr>
          <p:cNvPr id="114692" name="Text Box 1028">
            <a:extLst>
              <a:ext uri="{FF2B5EF4-FFF2-40B4-BE49-F238E27FC236}">
                <a16:creationId xmlns:a16="http://schemas.microsoft.com/office/drawing/2014/main" id="{1B9A9489-8CA7-1746-9F8D-BE48EEE7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4693" name="Picture 1029">
            <a:extLst>
              <a:ext uri="{FF2B5EF4-FFF2-40B4-BE49-F238E27FC236}">
                <a16:creationId xmlns:a16="http://schemas.microsoft.com/office/drawing/2014/main" id="{E95F9892-0E7C-774A-9E0F-8EFA24C1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Line 1030">
            <a:extLst>
              <a:ext uri="{FF2B5EF4-FFF2-40B4-BE49-F238E27FC236}">
                <a16:creationId xmlns:a16="http://schemas.microsoft.com/office/drawing/2014/main" id="{352E9507-C813-A04B-AE3F-ACBDDFD77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Line 1031">
            <a:extLst>
              <a:ext uri="{FF2B5EF4-FFF2-40B4-BE49-F238E27FC236}">
                <a16:creationId xmlns:a16="http://schemas.microsoft.com/office/drawing/2014/main" id="{CD6320D7-D5A7-074A-9607-CF1EC887B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>
            <a:extLst>
              <a:ext uri="{FF2B5EF4-FFF2-40B4-BE49-F238E27FC236}">
                <a16:creationId xmlns:a16="http://schemas.microsoft.com/office/drawing/2014/main" id="{D6A032A1-A24A-3D4D-B3C8-CEA44ABD1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115715" name="Text Box 1027">
            <a:extLst>
              <a:ext uri="{FF2B5EF4-FFF2-40B4-BE49-F238E27FC236}">
                <a16:creationId xmlns:a16="http://schemas.microsoft.com/office/drawing/2014/main" id="{374A0455-C2D2-5E4C-8A45-BC8CC6DC5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the variable brighter or fainter than the next brightest</a:t>
            </a:r>
          </a:p>
          <a:p>
            <a:r>
              <a:rPr lang="en-US" altLang="en-US" sz="2800"/>
              <a:t>star (6.4)?  </a:t>
            </a:r>
            <a:r>
              <a:rPr lang="en-US" altLang="en-US" sz="2800" b="1" u="sng"/>
              <a:t>Brighter!</a:t>
            </a:r>
          </a:p>
          <a:p>
            <a:endParaRPr lang="en-US" altLang="en-US" sz="2800"/>
          </a:p>
        </p:txBody>
      </p:sp>
      <p:sp>
        <p:nvSpPr>
          <p:cNvPr id="115716" name="Text Box 1028">
            <a:extLst>
              <a:ext uri="{FF2B5EF4-FFF2-40B4-BE49-F238E27FC236}">
                <a16:creationId xmlns:a16="http://schemas.microsoft.com/office/drawing/2014/main" id="{E403A5DC-5013-134D-9F77-7B86F2F2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5717" name="Picture 1029">
            <a:extLst>
              <a:ext uri="{FF2B5EF4-FFF2-40B4-BE49-F238E27FC236}">
                <a16:creationId xmlns:a16="http://schemas.microsoft.com/office/drawing/2014/main" id="{1E2F9D3F-C109-BE44-B512-6A2C6F80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Line 1030">
            <a:extLst>
              <a:ext uri="{FF2B5EF4-FFF2-40B4-BE49-F238E27FC236}">
                <a16:creationId xmlns:a16="http://schemas.microsoft.com/office/drawing/2014/main" id="{E365D426-1DF0-4B40-A987-5C850B6EC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1031">
            <a:extLst>
              <a:ext uri="{FF2B5EF4-FFF2-40B4-BE49-F238E27FC236}">
                <a16:creationId xmlns:a16="http://schemas.microsoft.com/office/drawing/2014/main" id="{4E49CC0D-2F10-204C-98C2-242ACBA4A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>
            <a:extLst>
              <a:ext uri="{FF2B5EF4-FFF2-40B4-BE49-F238E27FC236}">
                <a16:creationId xmlns:a16="http://schemas.microsoft.com/office/drawing/2014/main" id="{25585284-6D17-5B44-8641-22AC055A7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 comes the gas gauge!</a:t>
            </a:r>
          </a:p>
        </p:txBody>
      </p:sp>
      <p:sp>
        <p:nvSpPr>
          <p:cNvPr id="116739" name="Text Box 1027">
            <a:extLst>
              <a:ext uri="{FF2B5EF4-FFF2-40B4-BE49-F238E27FC236}">
                <a16:creationId xmlns:a16="http://schemas.microsoft.com/office/drawing/2014/main" id="{8B4DEB0F-543A-D44B-A4A3-33F4CADF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So, the variable is brighter than 6.4 but not as bright</a:t>
            </a:r>
          </a:p>
          <a:p>
            <a:r>
              <a:rPr lang="en-US" altLang="en-US" sz="2800"/>
              <a:t>as 6.1.  What are you going to do with those numbers?</a:t>
            </a:r>
          </a:p>
          <a:p>
            <a:r>
              <a:rPr lang="en-US" altLang="en-US" sz="2800"/>
              <a:t> </a:t>
            </a:r>
            <a:r>
              <a:rPr lang="en-US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Interpolate!</a:t>
            </a:r>
            <a:endParaRPr lang="en-US" altLang="en-US" sz="2800" u="sng"/>
          </a:p>
          <a:p>
            <a:endParaRPr lang="en-US" altLang="en-US" sz="2800" b="1" u="sng"/>
          </a:p>
          <a:p>
            <a:endParaRPr lang="en-US" altLang="en-US" sz="2800"/>
          </a:p>
        </p:txBody>
      </p:sp>
      <p:sp>
        <p:nvSpPr>
          <p:cNvPr id="116740" name="Text Box 1028">
            <a:extLst>
              <a:ext uri="{FF2B5EF4-FFF2-40B4-BE49-F238E27FC236}">
                <a16:creationId xmlns:a16="http://schemas.microsoft.com/office/drawing/2014/main" id="{1E323FC5-7DBC-7A45-A952-43339A57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6741" name="Picture 1029">
            <a:extLst>
              <a:ext uri="{FF2B5EF4-FFF2-40B4-BE49-F238E27FC236}">
                <a16:creationId xmlns:a16="http://schemas.microsoft.com/office/drawing/2014/main" id="{34E4B10C-1F92-3A4E-ABA5-9CDD1802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Line 1030">
            <a:extLst>
              <a:ext uri="{FF2B5EF4-FFF2-40B4-BE49-F238E27FC236}">
                <a16:creationId xmlns:a16="http://schemas.microsoft.com/office/drawing/2014/main" id="{E4D9B011-A6A3-524F-BA53-708719205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1031">
            <a:extLst>
              <a:ext uri="{FF2B5EF4-FFF2-40B4-BE49-F238E27FC236}">
                <a16:creationId xmlns:a16="http://schemas.microsoft.com/office/drawing/2014/main" id="{AEB38EE8-AEC8-0645-89B7-2C8630DC7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>
            <a:extLst>
              <a:ext uri="{FF2B5EF4-FFF2-40B4-BE49-F238E27FC236}">
                <a16:creationId xmlns:a16="http://schemas.microsoft.com/office/drawing/2014/main" id="{F87A455F-AAE5-4C45-AB48-788999117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Interpolation is an educated guess</a:t>
            </a:r>
          </a:p>
        </p:txBody>
      </p:sp>
      <p:sp>
        <p:nvSpPr>
          <p:cNvPr id="117763" name="Text Box 1027">
            <a:extLst>
              <a:ext uri="{FF2B5EF4-FFF2-40B4-BE49-F238E27FC236}">
                <a16:creationId xmlns:a16="http://schemas.microsoft.com/office/drawing/2014/main" id="{D3A3313E-3D0B-2840-AA61-6BCE1F5C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Is it about half way between 6.4 and 6.1?</a:t>
            </a:r>
          </a:p>
          <a:p>
            <a:r>
              <a:rPr lang="en-US" altLang="en-US" sz="2800"/>
              <a:t>Then, your estimate would be 6.2 or 6.3.</a:t>
            </a:r>
          </a:p>
          <a:p>
            <a:r>
              <a:rPr lang="en-US" altLang="en-US" sz="2800"/>
              <a:t> But, which one?</a:t>
            </a:r>
          </a:p>
          <a:p>
            <a:endParaRPr lang="en-US" altLang="en-US" sz="2800" b="1" u="sng"/>
          </a:p>
          <a:p>
            <a:endParaRPr lang="en-US" altLang="en-US" sz="2800"/>
          </a:p>
        </p:txBody>
      </p:sp>
      <p:sp>
        <p:nvSpPr>
          <p:cNvPr id="117764" name="Text Box 1028">
            <a:extLst>
              <a:ext uri="{FF2B5EF4-FFF2-40B4-BE49-F238E27FC236}">
                <a16:creationId xmlns:a16="http://schemas.microsoft.com/office/drawing/2014/main" id="{F969B2CC-0449-A046-9303-7F037C200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7765" name="Picture 1029">
            <a:extLst>
              <a:ext uri="{FF2B5EF4-FFF2-40B4-BE49-F238E27FC236}">
                <a16:creationId xmlns:a16="http://schemas.microsoft.com/office/drawing/2014/main" id="{BC2F6AF9-FEE5-C244-A6CC-1FB808E9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6" name="Line 1030">
            <a:extLst>
              <a:ext uri="{FF2B5EF4-FFF2-40B4-BE49-F238E27FC236}">
                <a16:creationId xmlns:a16="http://schemas.microsoft.com/office/drawing/2014/main" id="{3BF3BD05-7A01-7F4A-B7A1-ED97507C6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Line 1031">
            <a:extLst>
              <a:ext uri="{FF2B5EF4-FFF2-40B4-BE49-F238E27FC236}">
                <a16:creationId xmlns:a16="http://schemas.microsoft.com/office/drawing/2014/main" id="{E06A1E39-5615-284B-937F-235EA215F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>
            <a:extLst>
              <a:ext uri="{FF2B5EF4-FFF2-40B4-BE49-F238E27FC236}">
                <a16:creationId xmlns:a16="http://schemas.microsoft.com/office/drawing/2014/main" id="{15444022-38C7-2C45-86EE-78CCE9648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case of difficulty...</a:t>
            </a:r>
          </a:p>
        </p:txBody>
      </p:sp>
      <p:sp>
        <p:nvSpPr>
          <p:cNvPr id="100355" name="Rectangle 1027">
            <a:extLst>
              <a:ext uri="{FF2B5EF4-FFF2-40B4-BE49-F238E27FC236}">
                <a16:creationId xmlns:a16="http://schemas.microsoft.com/office/drawing/2014/main" id="{C5C407FE-53D6-0043-8A71-E6076C1392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If you have any problems with this system or in understanding the material, please stop and ask a helper for assistance.</a:t>
            </a:r>
          </a:p>
          <a:p>
            <a:r>
              <a:rPr lang="en-US" altLang="en-US" sz="2800"/>
              <a:t>And now, let’s begin!</a:t>
            </a:r>
          </a:p>
        </p:txBody>
      </p:sp>
      <p:graphicFrame>
        <p:nvGraphicFramePr>
          <p:cNvPr id="100357" name="Object 1029">
            <a:extLst>
              <a:ext uri="{FF2B5EF4-FFF2-40B4-BE49-F238E27FC236}">
                <a16:creationId xmlns:a16="http://schemas.microsoft.com/office/drawing/2014/main" id="{26429A2A-2EA3-6946-A9C1-F14AFE80EA24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249488"/>
          <a:ext cx="38100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Clip" r:id="rId3" imgW="21678900" imgH="20358100" progId="MS_ClipArt_Gallery.2">
                  <p:embed/>
                </p:oleObj>
              </mc:Choice>
              <mc:Fallback>
                <p:oleObj name="Clip" r:id="rId3" imgW="21678900" imgH="20358100" progId="MS_ClipArt_Gallery.2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49488"/>
                        <a:ext cx="3810000" cy="357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1030">
            <a:extLst>
              <a:ext uri="{FF2B5EF4-FFF2-40B4-BE49-F238E27FC236}">
                <a16:creationId xmlns:a16="http://schemas.microsoft.com/office/drawing/2014/main" id="{AA58B1B6-D186-6644-A7DE-0D76BC64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6072188"/>
            <a:ext cx="450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Variable Star Observers Wear Many Hats!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09D3AE38-512B-1D49-A141-676019254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your feelings</a:t>
            </a:r>
          </a:p>
        </p:txBody>
      </p:sp>
      <p:sp>
        <p:nvSpPr>
          <p:cNvPr id="118787" name="Text Box 1027">
            <a:extLst>
              <a:ext uri="{FF2B5EF4-FFF2-40B4-BE49-F238E27FC236}">
                <a16:creationId xmlns:a16="http://schemas.microsoft.com/office/drawing/2014/main" id="{6DBEC16D-CDDB-C841-B5D7-277CDAC9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Maybe you think it is just a little brighter than midway.</a:t>
            </a:r>
          </a:p>
          <a:p>
            <a:r>
              <a:rPr lang="en-US" altLang="en-US" sz="2800"/>
              <a:t>Your estimate would be 6.2!  A little fainter, your estimate </a:t>
            </a:r>
          </a:p>
          <a:p>
            <a:r>
              <a:rPr lang="en-US" altLang="en-US" sz="2800"/>
              <a:t>would be 6.3.  </a:t>
            </a:r>
          </a:p>
        </p:txBody>
      </p:sp>
      <p:pic>
        <p:nvPicPr>
          <p:cNvPr id="118789" name="Picture 1029">
            <a:extLst>
              <a:ext uri="{FF2B5EF4-FFF2-40B4-BE49-F238E27FC236}">
                <a16:creationId xmlns:a16="http://schemas.microsoft.com/office/drawing/2014/main" id="{C3F5AF88-D175-3C4B-946C-DF71ABF7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0" name="Line 1030">
            <a:extLst>
              <a:ext uri="{FF2B5EF4-FFF2-40B4-BE49-F238E27FC236}">
                <a16:creationId xmlns:a16="http://schemas.microsoft.com/office/drawing/2014/main" id="{41D53791-C025-3249-A145-C6A680646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Line 1031">
            <a:extLst>
              <a:ext uri="{FF2B5EF4-FFF2-40B4-BE49-F238E27FC236}">
                <a16:creationId xmlns:a16="http://schemas.microsoft.com/office/drawing/2014/main" id="{B708AFAA-06C6-7C4C-B1CF-1C8651918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Text Box 1032">
            <a:extLst>
              <a:ext uri="{FF2B5EF4-FFF2-40B4-BE49-F238E27FC236}">
                <a16:creationId xmlns:a16="http://schemas.microsoft.com/office/drawing/2014/main" id="{F5127638-841D-BE44-93F0-D48F97FA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2325"/>
            <a:ext cx="27987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Don’t try to think</a:t>
            </a:r>
          </a:p>
          <a:p>
            <a:r>
              <a:rPr lang="en-US" altLang="en-US" sz="2800"/>
              <a:t> what it should be,</a:t>
            </a:r>
          </a:p>
          <a:p>
            <a:r>
              <a:rPr lang="en-US" altLang="en-US" sz="2800"/>
              <a:t> just go with the</a:t>
            </a:r>
          </a:p>
          <a:p>
            <a:r>
              <a:rPr lang="en-US" altLang="en-US" sz="2800"/>
              <a:t> flow.   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118793" name="Text Box 1033">
            <a:extLst>
              <a:ext uri="{FF2B5EF4-FFF2-40B4-BE49-F238E27FC236}">
                <a16:creationId xmlns:a16="http://schemas.microsoft.com/office/drawing/2014/main" id="{AF2EB29D-C391-B044-97C6-6052CF9F3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6005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/>
          </a:p>
        </p:txBody>
      </p:sp>
      <p:sp>
        <p:nvSpPr>
          <p:cNvPr id="118794" name="Text Box 1034">
            <a:extLst>
              <a:ext uri="{FF2B5EF4-FFF2-40B4-BE49-F238E27FC236}">
                <a16:creationId xmlns:a16="http://schemas.microsoft.com/office/drawing/2014/main" id="{F0E35BB6-FF4F-F749-9E27-E9B4B552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648075"/>
            <a:ext cx="23653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Your ability to </a:t>
            </a:r>
          </a:p>
          <a:p>
            <a:r>
              <a:rPr lang="en-US" altLang="en-US" sz="2800"/>
              <a:t>feel the best</a:t>
            </a:r>
          </a:p>
          <a:p>
            <a:r>
              <a:rPr lang="en-US" altLang="en-US" sz="2800"/>
              <a:t> answer will </a:t>
            </a:r>
          </a:p>
          <a:p>
            <a:r>
              <a:rPr lang="en-US" altLang="en-US" sz="2800"/>
              <a:t>get better</a:t>
            </a:r>
          </a:p>
          <a:p>
            <a:r>
              <a:rPr lang="en-US" altLang="en-US" sz="2800"/>
              <a:t>with practice.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A7CD313-F2B8-CC48-A10B-7636E2417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your first estimate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F72B390B-AA6D-E149-BE13-EED2E970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9716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F0D395D5-5B01-4542-AD87-559ADD8D41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1981200"/>
            <a:ext cx="4638675" cy="4114800"/>
          </a:xfrm>
        </p:spPr>
        <p:txBody>
          <a:bodyPr/>
          <a:lstStyle/>
          <a:p>
            <a:r>
              <a:rPr lang="en-US" altLang="en-US" sz="2800"/>
              <a:t> But, whatever your estimate, congratulations on your first variable star observation!</a:t>
            </a:r>
          </a:p>
          <a:p>
            <a:r>
              <a:rPr lang="en-US" altLang="en-US" sz="2800"/>
              <a:t> Write your result on the observation form you were given.</a:t>
            </a:r>
          </a:p>
          <a:p>
            <a:endParaRPr lang="en-US" altLang="en-US" sz="2800"/>
          </a:p>
        </p:txBody>
      </p:sp>
      <p:graphicFrame>
        <p:nvGraphicFramePr>
          <p:cNvPr id="35849" name="Object 9">
            <a:extLst>
              <a:ext uri="{FF2B5EF4-FFF2-40B4-BE49-F238E27FC236}">
                <a16:creationId xmlns:a16="http://schemas.microsoft.com/office/drawing/2014/main" id="{FD355D83-2488-194D-8CF3-F1554DA95E30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54613" y="1981200"/>
          <a:ext cx="27971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lip" r:id="rId3" imgW="12941300" imgH="19050000" progId="MS_ClipArt_Gallery.2">
                  <p:embed/>
                </p:oleObj>
              </mc:Choice>
              <mc:Fallback>
                <p:oleObj name="Clip" r:id="rId3" imgW="12941300" imgH="190500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981200"/>
                        <a:ext cx="27971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C8E643A-D2D8-4746-BEF7-B0FC4C2E0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781800" cy="1143000"/>
          </a:xfrm>
        </p:spPr>
        <p:txBody>
          <a:bodyPr/>
          <a:lstStyle/>
          <a:p>
            <a:r>
              <a:rPr lang="en-US" altLang="en-US"/>
              <a:t>Why do we call it an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18E0874-8CFF-A54A-826E-AAFE507E8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Different people will make different estimates of brightness using this method.  We all see the world differently.</a:t>
            </a:r>
          </a:p>
          <a:p>
            <a:r>
              <a:rPr lang="en-US" altLang="en-US"/>
              <a:t>Yet, all the estimates are “right”! There is no one correct answer.</a:t>
            </a:r>
          </a:p>
          <a:p>
            <a:r>
              <a:rPr lang="en-US" altLang="en-US"/>
              <a:t>All scientific measurements have variation.  We call it </a:t>
            </a:r>
            <a:r>
              <a:rPr lang="en-US" altLang="en-US" i="1"/>
              <a:t>error</a:t>
            </a:r>
            <a:r>
              <a:rPr lang="en-US" altLang="en-US"/>
              <a:t> or </a:t>
            </a:r>
            <a:r>
              <a:rPr lang="en-US" altLang="en-US" i="1"/>
              <a:t>noise</a:t>
            </a:r>
            <a:r>
              <a:rPr lang="en-US" altLang="en-US"/>
              <a:t>.</a:t>
            </a:r>
          </a:p>
        </p:txBody>
      </p:sp>
      <p:sp>
        <p:nvSpPr>
          <p:cNvPr id="36868" name="WordArt 4">
            <a:extLst>
              <a:ext uri="{FF2B5EF4-FFF2-40B4-BE49-F238E27FC236}">
                <a16:creationId xmlns:a16="http://schemas.microsoft.com/office/drawing/2014/main" id="{98914000-59A3-FC4E-A5DA-60E7387251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05538" y="533400"/>
            <a:ext cx="2562225" cy="1276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 panose="020B0806030902050204" pitchFamily="34" charset="0"/>
              </a:rPr>
              <a:t>Estimate?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6AF3F41-3BDE-BD43-8563-7334274EC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 thought scientists only used exact numbers!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8653062-C705-0544-8329-5F0037FB8E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981200"/>
            <a:ext cx="4464050" cy="4114800"/>
          </a:xfrm>
        </p:spPr>
        <p:txBody>
          <a:bodyPr/>
          <a:lstStyle/>
          <a:p>
            <a:r>
              <a:rPr lang="en-US" altLang="en-US" sz="2800"/>
              <a:t>Well, a number can never be </a:t>
            </a:r>
            <a:r>
              <a:rPr lang="en-US" altLang="en-US" sz="2800" i="1"/>
              <a:t>too</a:t>
            </a:r>
            <a:r>
              <a:rPr lang="en-US" altLang="en-US" sz="2800"/>
              <a:t> exact in science, especially astronomy.  But, all measurements are really estimates to a certain </a:t>
            </a:r>
            <a:r>
              <a:rPr lang="en-US" altLang="en-US" sz="2800" i="1" u="sng"/>
              <a:t>precision</a:t>
            </a:r>
            <a:r>
              <a:rPr lang="en-US" altLang="en-US" sz="2800"/>
              <a:t>.  The trick is understanding what that precision is.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DE923FDF-5747-C74B-8062-D80D2118F596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83188" y="1524000"/>
          <a:ext cx="3309937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Clip" r:id="rId3" imgW="22161500" imgH="31546800" progId="MS_ClipArt_Gallery.2">
                  <p:embed/>
                </p:oleObj>
              </mc:Choice>
              <mc:Fallback>
                <p:oleObj name="Clip" r:id="rId3" imgW="22161500" imgH="3154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524000"/>
                        <a:ext cx="3309937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6EB401B-717B-F84C-ABD0-5C0263FA41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E7DDF40-375D-4141-9745-808841A511D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graph on the right is a portion of the AAVSO data that show the change in brightness over time of a star called SS Cygni.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 call this a </a:t>
            </a:r>
            <a:r>
              <a:rPr lang="en-US" altLang="en-US" sz="2400" i="1" u="sng"/>
              <a:t>light</a:t>
            </a:r>
            <a:r>
              <a:rPr lang="en-US" altLang="en-US" sz="2400" u="sng"/>
              <a:t> </a:t>
            </a:r>
            <a:r>
              <a:rPr lang="en-US" altLang="en-US" sz="2400" i="1" u="sng"/>
              <a:t>curve</a:t>
            </a:r>
            <a:r>
              <a:rPr lang="en-US" altLang="en-US" sz="2400" i="1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SS Cygni is located in the constellation of Cygnus the Swan.</a:t>
            </a:r>
            <a:endParaRPr lang="en-US" altLang="en-US" sz="2800"/>
          </a:p>
        </p:txBody>
      </p:sp>
      <p:graphicFrame>
        <p:nvGraphicFramePr>
          <p:cNvPr id="39941" name="Object 5">
            <a:extLst>
              <a:ext uri="{FF2B5EF4-FFF2-40B4-BE49-F238E27FC236}">
                <a16:creationId xmlns:a16="http://schemas.microsoft.com/office/drawing/2014/main" id="{0AB97A02-2EAE-C049-8909-6AE679160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Chart" r:id="rId3" imgW="6083300" imgH="4051300" progId="MSGraph.Chart.8">
                  <p:embed followColorScheme="full"/>
                </p:oleObj>
              </mc:Choice>
              <mc:Fallback>
                <p:oleObj name="Chart" r:id="rId3" imgW="6083300" imgH="40513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2">
            <a:extLst>
              <a:ext uri="{FF2B5EF4-FFF2-40B4-BE49-F238E27FC236}">
                <a16:creationId xmlns:a16="http://schemas.microsoft.com/office/drawing/2014/main" id="{C1FBDC7C-A877-7842-BCDD-27289A4A0C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Chart" r:id="rId5" imgW="6096000" imgH="4089400" progId="MSGraph.Chart.8">
                  <p:embed followColorScheme="full"/>
                </p:oleObj>
              </mc:Choice>
              <mc:Fallback>
                <p:oleObj name="Chart" r:id="rId5" imgW="6096000" imgH="40894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>
            <a:extLst>
              <a:ext uri="{FF2B5EF4-FFF2-40B4-BE49-F238E27FC236}">
                <a16:creationId xmlns:a16="http://schemas.microsoft.com/office/drawing/2014/main" id="{067A2724-A5AC-4147-83DE-4BD3A6313553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Worksheet" r:id="rId7" imgW="9740900" imgH="11620500" progId="Excel.Sheet.8">
                  <p:embed/>
                </p:oleObj>
              </mc:Choice>
              <mc:Fallback>
                <p:oleObj name="Worksheet" r:id="rId7" imgW="9740900" imgH="11620500" progId="Excel.Shee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Text Box 19">
            <a:extLst>
              <a:ext uri="{FF2B5EF4-FFF2-40B4-BE49-F238E27FC236}">
                <a16:creationId xmlns:a16="http://schemas.microsoft.com/office/drawing/2014/main" id="{797E80DE-422A-FB45-B548-3B85FB519F2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39956" name="Text Box 20">
            <a:extLst>
              <a:ext uri="{FF2B5EF4-FFF2-40B4-BE49-F238E27FC236}">
                <a16:creationId xmlns:a16="http://schemas.microsoft.com/office/drawing/2014/main" id="{4399A1DA-1EFA-3147-AC7F-2DF2351F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5952E362-841D-C944-BEE5-D7FFE6C30E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73C01419-F368-4740-8233-47FEF7A9057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SS Cygni brightens dramatically every few months.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Each dot represents a measurement made by an AAVSO observer somewhere in the world.  We have records on some stars back to 1911!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400"/>
              <a:t>You can make measurements too like these too!</a:t>
            </a: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 i="1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graphicFrame>
        <p:nvGraphicFramePr>
          <p:cNvPr id="130052" name="Object 4">
            <a:extLst>
              <a:ext uri="{FF2B5EF4-FFF2-40B4-BE49-F238E27FC236}">
                <a16:creationId xmlns:a16="http://schemas.microsoft.com/office/drawing/2014/main" id="{F78A4110-5C18-5E43-B237-140EC0FF1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Chart" r:id="rId3" imgW="6083300" imgH="4051300" progId="MSGraph.Chart.8">
                  <p:embed followColorScheme="full"/>
                </p:oleObj>
              </mc:Choice>
              <mc:Fallback>
                <p:oleObj name="Chart" r:id="rId3" imgW="6083300" imgH="4051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>
            <a:extLst>
              <a:ext uri="{FF2B5EF4-FFF2-40B4-BE49-F238E27FC236}">
                <a16:creationId xmlns:a16="http://schemas.microsoft.com/office/drawing/2014/main" id="{01D34D84-0B2D-A641-8F33-BFD4BD383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Chart" r:id="rId5" imgW="6083300" imgH="4051300" progId="MSGraph.Chart.8">
                  <p:embed followColorScheme="full"/>
                </p:oleObj>
              </mc:Choice>
              <mc:Fallback>
                <p:oleObj name="Chart" r:id="rId5" imgW="6083300" imgH="40513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>
            <a:extLst>
              <a:ext uri="{FF2B5EF4-FFF2-40B4-BE49-F238E27FC236}">
                <a16:creationId xmlns:a16="http://schemas.microsoft.com/office/drawing/2014/main" id="{1F6758BC-5EFB-DB44-967F-5E88E4FFCC25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Worksheet" r:id="rId7" imgW="9740900" imgH="11620500" progId="Excel.Sheet.8">
                  <p:embed/>
                </p:oleObj>
              </mc:Choice>
              <mc:Fallback>
                <p:oleObj name="Worksheet" r:id="rId7" imgW="9740900" imgH="1162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5" name="Text Box 7">
            <a:extLst>
              <a:ext uri="{FF2B5EF4-FFF2-40B4-BE49-F238E27FC236}">
                <a16:creationId xmlns:a16="http://schemas.microsoft.com/office/drawing/2014/main" id="{28B1721D-473C-E947-A387-18210399A76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130056" name="Text Box 8">
            <a:extLst>
              <a:ext uri="{FF2B5EF4-FFF2-40B4-BE49-F238E27FC236}">
                <a16:creationId xmlns:a16="http://schemas.microsoft.com/office/drawing/2014/main" id="{956A7F07-5ED9-3446-81DD-EECD16F3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FF1FFBE8-F412-BC4E-BB57-6C1F7AACE3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8A6C33E-6368-B345-9D39-6E73CDC3301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r>
              <a:rPr lang="en-US" altLang="en-US" sz="2800"/>
              <a:t>The magnitude is plotted on the Y axis (up and down)</a:t>
            </a:r>
          </a:p>
          <a:p>
            <a:endParaRPr lang="en-US" altLang="en-US" sz="2800"/>
          </a:p>
          <a:p>
            <a:r>
              <a:rPr lang="en-US" altLang="en-US" sz="2800"/>
              <a:t>The day and time of the observation is plotted on the X axis (left and right)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 i="1"/>
          </a:p>
          <a:p>
            <a:endParaRPr lang="en-US" altLang="en-US" sz="2800"/>
          </a:p>
        </p:txBody>
      </p:sp>
      <p:graphicFrame>
        <p:nvGraphicFramePr>
          <p:cNvPr id="131076" name="Object 4">
            <a:extLst>
              <a:ext uri="{FF2B5EF4-FFF2-40B4-BE49-F238E27FC236}">
                <a16:creationId xmlns:a16="http://schemas.microsoft.com/office/drawing/2014/main" id="{156336C1-6972-D64C-A0F9-6E223CBDA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Chart" r:id="rId3" imgW="6083300" imgH="4051300" progId="MSGraph.Chart.8">
                  <p:embed followColorScheme="full"/>
                </p:oleObj>
              </mc:Choice>
              <mc:Fallback>
                <p:oleObj name="Chart" r:id="rId3" imgW="6083300" imgH="4051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7" name="Object 5">
            <a:extLst>
              <a:ext uri="{FF2B5EF4-FFF2-40B4-BE49-F238E27FC236}">
                <a16:creationId xmlns:a16="http://schemas.microsoft.com/office/drawing/2014/main" id="{78F90E38-468B-2B41-A89B-413517E8F2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Chart" r:id="rId5" imgW="6083300" imgH="4051300" progId="MSGraph.Chart.8">
                  <p:embed followColorScheme="full"/>
                </p:oleObj>
              </mc:Choice>
              <mc:Fallback>
                <p:oleObj name="Chart" r:id="rId5" imgW="6083300" imgH="40513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8" name="Object 6">
            <a:extLst>
              <a:ext uri="{FF2B5EF4-FFF2-40B4-BE49-F238E27FC236}">
                <a16:creationId xmlns:a16="http://schemas.microsoft.com/office/drawing/2014/main" id="{5D3AA7A5-3490-BA48-A065-313CEA3594A9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Worksheet" r:id="rId7" imgW="9740900" imgH="11620500" progId="Excel.Sheet.8">
                  <p:embed/>
                </p:oleObj>
              </mc:Choice>
              <mc:Fallback>
                <p:oleObj name="Worksheet" r:id="rId7" imgW="9740900" imgH="1162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9" name="Text Box 7">
            <a:extLst>
              <a:ext uri="{FF2B5EF4-FFF2-40B4-BE49-F238E27FC236}">
                <a16:creationId xmlns:a16="http://schemas.microsoft.com/office/drawing/2014/main" id="{9ECC34BE-5DF6-DF47-8120-EA272623EDC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131080" name="Text Box 8">
            <a:extLst>
              <a:ext uri="{FF2B5EF4-FFF2-40B4-BE49-F238E27FC236}">
                <a16:creationId xmlns:a16="http://schemas.microsoft.com/office/drawing/2014/main" id="{0CFB4B04-DCDF-9D41-AE6D-DC72D15DC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9BF318CF-64CF-1741-AC65-884D9AD676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Precision in </a:t>
            </a:r>
            <a:br>
              <a:rPr lang="en-US" altLang="en-US"/>
            </a:br>
            <a:r>
              <a:rPr lang="en-US" altLang="en-US"/>
              <a:t>data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77C228F-84A4-FC4C-8B5C-4F39B07AAE9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r>
              <a:rPr lang="en-US" altLang="en-US" sz="2800"/>
              <a:t>You can see the noise in the data.</a:t>
            </a:r>
          </a:p>
          <a:p>
            <a:r>
              <a:rPr lang="en-US" altLang="en-US" sz="2800"/>
              <a:t>Note that the curve is not a nice straight line.</a:t>
            </a:r>
          </a:p>
          <a:p>
            <a:r>
              <a:rPr lang="en-US" altLang="en-US" sz="2800"/>
              <a:t>Rather, it is a wide band of individual observations.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 i="1"/>
          </a:p>
          <a:p>
            <a:endParaRPr lang="en-US" altLang="en-US" sz="2800"/>
          </a:p>
        </p:txBody>
      </p:sp>
      <p:graphicFrame>
        <p:nvGraphicFramePr>
          <p:cNvPr id="132100" name="Object 4">
            <a:extLst>
              <a:ext uri="{FF2B5EF4-FFF2-40B4-BE49-F238E27FC236}">
                <a16:creationId xmlns:a16="http://schemas.microsoft.com/office/drawing/2014/main" id="{7F247DDB-C3DD-F348-8BEF-8B0B7C524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Chart" r:id="rId3" imgW="6083300" imgH="4051300" progId="MSGraph.Chart.8">
                  <p:embed followColorScheme="full"/>
                </p:oleObj>
              </mc:Choice>
              <mc:Fallback>
                <p:oleObj name="Chart" r:id="rId3" imgW="6083300" imgH="4051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>
            <a:extLst>
              <a:ext uri="{FF2B5EF4-FFF2-40B4-BE49-F238E27FC236}">
                <a16:creationId xmlns:a16="http://schemas.microsoft.com/office/drawing/2014/main" id="{60068777-01B0-AB4A-9DA7-6D1A1C965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Chart" r:id="rId5" imgW="6083300" imgH="4051300" progId="MSGraph.Chart.8">
                  <p:embed followColorScheme="full"/>
                </p:oleObj>
              </mc:Choice>
              <mc:Fallback>
                <p:oleObj name="Chart" r:id="rId5" imgW="6083300" imgH="40513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>
            <a:extLst>
              <a:ext uri="{FF2B5EF4-FFF2-40B4-BE49-F238E27FC236}">
                <a16:creationId xmlns:a16="http://schemas.microsoft.com/office/drawing/2014/main" id="{E328BD65-2FB6-9240-B212-AA376315BB9A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Worksheet" r:id="rId7" imgW="9740900" imgH="11620500" progId="Excel.Sheet.8">
                  <p:embed/>
                </p:oleObj>
              </mc:Choice>
              <mc:Fallback>
                <p:oleObj name="Worksheet" r:id="rId7" imgW="9740900" imgH="1162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3" name="Text Box 7">
            <a:extLst>
              <a:ext uri="{FF2B5EF4-FFF2-40B4-BE49-F238E27FC236}">
                <a16:creationId xmlns:a16="http://schemas.microsoft.com/office/drawing/2014/main" id="{D29C2422-8B39-1C40-A333-CEDC388003C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Brightness</a:t>
            </a:r>
            <a:endParaRPr lang="en-US" altLang="en-US" sz="2800"/>
          </a:p>
        </p:txBody>
      </p:sp>
      <p:sp>
        <p:nvSpPr>
          <p:cNvPr id="132104" name="Text Box 8">
            <a:extLst>
              <a:ext uri="{FF2B5EF4-FFF2-40B4-BE49-F238E27FC236}">
                <a16:creationId xmlns:a16="http://schemas.microsoft.com/office/drawing/2014/main" id="{D2C07747-AA46-4D40-AD6A-BE08A73E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400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Time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>
            <a:extLst>
              <a:ext uri="{FF2B5EF4-FFF2-40B4-BE49-F238E27FC236}">
                <a16:creationId xmlns:a16="http://schemas.microsoft.com/office/drawing/2014/main" id="{049B3C4C-1950-2A4A-B962-25CF831E6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Every estimate is needed</a:t>
            </a:r>
          </a:p>
        </p:txBody>
      </p:sp>
      <p:sp>
        <p:nvSpPr>
          <p:cNvPr id="45059" name="Rectangle 2051">
            <a:extLst>
              <a:ext uri="{FF2B5EF4-FFF2-40B4-BE49-F238E27FC236}">
                <a16:creationId xmlns:a16="http://schemas.microsoft.com/office/drawing/2014/main" id="{E8622B78-F1CB-814D-A0BD-2CB946EFD4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171950" cy="4114800"/>
          </a:xfrm>
        </p:spPr>
        <p:txBody>
          <a:bodyPr/>
          <a:lstStyle/>
          <a:p>
            <a:r>
              <a:rPr lang="en-US" altLang="en-US" sz="2800"/>
              <a:t>Astronomers and physicists can use even noisy data to learn many things about how stars work.</a:t>
            </a:r>
          </a:p>
          <a:p>
            <a:r>
              <a:rPr lang="en-US" altLang="en-US" sz="2800"/>
              <a:t>With practice, AAVSO visual observers can estimate brightness to a </a:t>
            </a:r>
            <a:r>
              <a:rPr lang="en-US" altLang="en-US" sz="2800" i="1" u="sng"/>
              <a:t>precision</a:t>
            </a:r>
            <a:r>
              <a:rPr lang="en-US" altLang="en-US" sz="2800"/>
              <a:t> near 0.1 magnitude.</a:t>
            </a:r>
          </a:p>
        </p:txBody>
      </p:sp>
      <p:pic>
        <p:nvPicPr>
          <p:cNvPr id="45062" name="Picture 2054">
            <a:extLst>
              <a:ext uri="{FF2B5EF4-FFF2-40B4-BE49-F238E27FC236}">
                <a16:creationId xmlns:a16="http://schemas.microsoft.com/office/drawing/2014/main" id="{D1A248FB-C003-5044-A22D-55036E7A61F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3810000"/>
          </a:xfrm>
        </p:spPr>
      </p:pic>
      <p:sp>
        <p:nvSpPr>
          <p:cNvPr id="45063" name="Text Box 2055">
            <a:extLst>
              <a:ext uri="{FF2B5EF4-FFF2-40B4-BE49-F238E27FC236}">
                <a16:creationId xmlns:a16="http://schemas.microsoft.com/office/drawing/2014/main" id="{7965581A-944B-454F-9059-DDDFC334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5908675"/>
            <a:ext cx="37750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Artist’s Conception - SS Cygni (AAVSO)</a:t>
            </a:r>
          </a:p>
          <a:p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F576BE0-B208-D442-811D-48BECEFF3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There is no perfect estimate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14D39E7-E498-754A-940C-3D9AACD88A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Your observations are estimates because everyone gets a little different result.</a:t>
            </a:r>
          </a:p>
          <a:p>
            <a:r>
              <a:rPr lang="en-US" altLang="en-US" sz="2800"/>
              <a:t>You don’t have to be perfect--just do the best job you can.</a:t>
            </a:r>
          </a:p>
          <a:p>
            <a:r>
              <a:rPr lang="en-US" altLang="en-US" sz="2800"/>
              <a:t>Practice will help a lot!</a:t>
            </a:r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5872F1C0-CE7F-9743-84D6-BF3100275F23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33600"/>
          <a:ext cx="381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6" name="Clip" r:id="rId3" imgW="20002500" imgH="20002500" progId="MS_ClipArt_Gallery.2">
                  <p:embed/>
                </p:oleObj>
              </mc:Choice>
              <mc:Fallback>
                <p:oleObj name="Clip" r:id="rId3" imgW="20002500" imgH="20002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0"/>
                        <a:ext cx="38100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363E80E-70F9-B146-98BB-AA5CC9DFF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Welcome to the AAVSO telescope simulator!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A9B26D4-411D-9041-A823-EA334FD05E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Today, you will learn how to perform a valuable scientific measurement--star brightness.</a:t>
            </a:r>
          </a:p>
          <a:p>
            <a:r>
              <a:rPr lang="en-US" altLang="en-US" sz="2800"/>
              <a:t>You’ll also learn how much fun it can be to do real science from your own backyard.</a:t>
            </a:r>
          </a:p>
          <a:p>
            <a:endParaRPr lang="en-US" altLang="en-US" sz="2800"/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D1513945-A5C1-1140-90D1-DC586B6DB93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963" y="1638300"/>
            <a:ext cx="3978275" cy="4933950"/>
          </a:xfrm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5ABC423-529F-5042-B166-8D667D9AF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Want to try again?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4502E1B8-B3D2-FB48-9C01-D96E0DA3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4495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FABB2232-1C96-9C44-B654-5F25ADC8A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565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Cat’s Eye Nebula (Hubble Space Telescope)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23533DA6-7AF3-E645-BFC8-5116D0BCE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578225"/>
            <a:ext cx="258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/>
              <a:t>Let’s Do It!</a:t>
            </a: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CAA3120-0EF0-FF49-9009-66167798C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practice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3C90C5FF-3B07-234D-AFB5-6D54E376E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819275"/>
            <a:ext cx="6965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This time, estimate the same variable but in frames B and C.  These frames could be the variable star at different times in its light curve.</a:t>
            </a:r>
          </a:p>
          <a:p>
            <a:r>
              <a:rPr lang="en-US" altLang="en-US" sz="2800"/>
              <a:t>Write your answers on the form.</a:t>
            </a: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EA769D00-3040-954F-BE64-A812804B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770313"/>
            <a:ext cx="5122862" cy="2736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8134" name="Line 6">
            <a:extLst>
              <a:ext uri="{FF2B5EF4-FFF2-40B4-BE49-F238E27FC236}">
                <a16:creationId xmlns:a16="http://schemas.microsoft.com/office/drawing/2014/main" id="{801E18E8-1072-EB4F-B033-0D5EFB643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475" y="4814888"/>
            <a:ext cx="0" cy="1063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>
            <a:extLst>
              <a:ext uri="{FF2B5EF4-FFF2-40B4-BE49-F238E27FC236}">
                <a16:creationId xmlns:a16="http://schemas.microsoft.com/office/drawing/2014/main" id="{A8962EAD-EC32-2745-8F49-C1D8C8C94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475" y="5097463"/>
            <a:ext cx="0" cy="1047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E1983A8F-0AD0-A54E-A40F-F133D03E6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5054600"/>
            <a:ext cx="0" cy="101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C547953B-2782-4340-A16E-7E9D15AA85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8775" y="4829175"/>
            <a:ext cx="0" cy="952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Rectangle 14">
            <a:extLst>
              <a:ext uri="{FF2B5EF4-FFF2-40B4-BE49-F238E27FC236}">
                <a16:creationId xmlns:a16="http://schemas.microsoft.com/office/drawing/2014/main" id="{2CE48A0B-EF24-3747-B3EB-1F163184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771900"/>
            <a:ext cx="1143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B7BFB92-88A0-B246-BAF9-4DFA2AE00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it go?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95371A27-4C07-9F4F-9B1C-838AA23B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428875"/>
            <a:ext cx="3702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Was it easier the second </a:t>
            </a:r>
          </a:p>
          <a:p>
            <a:r>
              <a:rPr lang="en-US" altLang="en-US" sz="2800"/>
              <a:t>and third time?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63EA60A5-ECED-BE48-AC2D-36C38F815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581400"/>
            <a:ext cx="25431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I bet you are ready for a real star.</a:t>
            </a:r>
          </a:p>
          <a:p>
            <a:endParaRPr lang="en-US" altLang="en-US" sz="2800"/>
          </a:p>
          <a:p>
            <a:r>
              <a:rPr lang="en-US" altLang="en-US" sz="2800"/>
              <a:t>Let’s try one!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E3E5399E-B00F-4740-8EDB-4268236E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3" y="603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</p:txBody>
      </p:sp>
      <p:pic>
        <p:nvPicPr>
          <p:cNvPr id="49159" name="Picture 7">
            <a:extLst>
              <a:ext uri="{FF2B5EF4-FFF2-40B4-BE49-F238E27FC236}">
                <a16:creationId xmlns:a16="http://schemas.microsoft.com/office/drawing/2014/main" id="{95E964F6-4170-0E40-9391-A2B75CF7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614488"/>
            <a:ext cx="4173537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96616D4-AC2D-7A47-8DF6-BE543181F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 Cygni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5161601-E474-734D-B3FF-414314E953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750" y="1676400"/>
            <a:ext cx="3810000" cy="4114800"/>
          </a:xfrm>
        </p:spPr>
        <p:txBody>
          <a:bodyPr/>
          <a:lstStyle/>
          <a:p>
            <a:r>
              <a:rPr lang="en-US" altLang="en-US" sz="2800"/>
              <a:t>We are now going to make two estimates of a semi- regular star called W Cygni (W Cyg).  You should have its chart in front of you.</a:t>
            </a:r>
          </a:p>
          <a:p>
            <a:r>
              <a:rPr lang="en-US" altLang="en-US" sz="2800"/>
              <a:t>Click and it will be the next picture.</a:t>
            </a:r>
          </a:p>
        </p:txBody>
      </p:sp>
      <p:graphicFrame>
        <p:nvGraphicFramePr>
          <p:cNvPr id="50184" name="Object 8">
            <a:extLst>
              <a:ext uri="{FF2B5EF4-FFF2-40B4-BE49-F238E27FC236}">
                <a16:creationId xmlns:a16="http://schemas.microsoft.com/office/drawing/2014/main" id="{B3888B02-B9FE-D641-B839-0C0D483FD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8700" y="2343150"/>
          <a:ext cx="36957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0" name="Clip" r:id="rId3" imgW="21285200" imgH="19964400" progId="MS_ClipArt_Gallery.2">
                  <p:embed/>
                </p:oleObj>
              </mc:Choice>
              <mc:Fallback>
                <p:oleObj name="Clip" r:id="rId3" imgW="21285200" imgH="199644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343150"/>
                        <a:ext cx="36957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>
            <a:extLst>
              <a:ext uri="{FF2B5EF4-FFF2-40B4-BE49-F238E27FC236}">
                <a16:creationId xmlns:a16="http://schemas.microsoft.com/office/drawing/2014/main" id="{1E76055D-0AE7-F048-8EC8-A4A4C18F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673E9116-0BAA-BD4B-9EAA-62FCD6DCC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6035675"/>
            <a:ext cx="302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Are you able to find it?</a:t>
            </a:r>
          </a:p>
          <a:p>
            <a:r>
              <a:rPr lang="en-US" altLang="en-US">
                <a:solidFill>
                  <a:schemeClr val="tx2"/>
                </a:solidFill>
              </a:rPr>
              <a:t>(Click for a little help!)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D962AE1-A93D-3C4B-9655-268B812B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You’re kidding!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0337F9E-DAD4-2840-B58D-802DE739C7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OK, there </a:t>
            </a:r>
            <a:r>
              <a:rPr lang="en-US" altLang="en-US" sz="2800" i="1"/>
              <a:t>are</a:t>
            </a:r>
            <a:r>
              <a:rPr lang="en-US" altLang="en-US" sz="2800"/>
              <a:t> lots of stars in the picture...</a:t>
            </a:r>
          </a:p>
          <a:p>
            <a:r>
              <a:rPr lang="en-US" altLang="en-US" sz="2800"/>
              <a:t>You will need to learn to “star hop” to the star you want. But it’s easy.</a:t>
            </a:r>
          </a:p>
          <a:p>
            <a:r>
              <a:rPr lang="en-US" altLang="en-US" sz="2800"/>
              <a:t>Here’s how!</a:t>
            </a:r>
          </a:p>
          <a:p>
            <a:endParaRPr lang="en-US" altLang="en-US" sz="2800"/>
          </a:p>
        </p:txBody>
      </p:sp>
      <p:graphicFrame>
        <p:nvGraphicFramePr>
          <p:cNvPr id="51207" name="Object 7">
            <a:extLst>
              <a:ext uri="{FF2B5EF4-FFF2-40B4-BE49-F238E27FC236}">
                <a16:creationId xmlns:a16="http://schemas.microsoft.com/office/drawing/2014/main" id="{D83052B3-C98C-3D44-8B6D-FFB2E30504DF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000500" y="2600325"/>
          <a:ext cx="38100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4" name="Clip" r:id="rId3" imgW="24790400" imgH="19697700" progId="MS_ClipArt_Gallery.2">
                  <p:embed/>
                </p:oleObj>
              </mc:Choice>
              <mc:Fallback>
                <p:oleObj name="Clip" r:id="rId3" imgW="24790400" imgH="196977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600325"/>
                        <a:ext cx="3810000" cy="302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>
            <a:extLst>
              <a:ext uri="{FF2B5EF4-FFF2-40B4-BE49-F238E27FC236}">
                <a16:creationId xmlns:a16="http://schemas.microsoft.com/office/drawing/2014/main" id="{979561EE-5551-224C-9A9C-00ED118F0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750" y="5105400"/>
          <a:ext cx="10509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5" name="Clip" r:id="rId5" imgW="21285200" imgH="19964400" progId="MS_ClipArt_Gallery.2">
                  <p:embed/>
                </p:oleObj>
              </mc:Choice>
              <mc:Fallback>
                <p:oleObj name="Clip" r:id="rId5" imgW="21285200" imgH="199644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105400"/>
                        <a:ext cx="10509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9">
            <a:extLst>
              <a:ext uri="{FF2B5EF4-FFF2-40B4-BE49-F238E27FC236}">
                <a16:creationId xmlns:a16="http://schemas.microsoft.com/office/drawing/2014/main" id="{6EFFCCAD-3A35-B44D-AFA6-A47E295660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81950" y="3143250"/>
          <a:ext cx="685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6" name="Clip" r:id="rId7" imgW="21285200" imgH="19964400" progId="MS_ClipArt_Gallery.2">
                  <p:embed/>
                </p:oleObj>
              </mc:Choice>
              <mc:Fallback>
                <p:oleObj name="Clip" r:id="rId7" imgW="21285200" imgH="199644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3143250"/>
                        <a:ext cx="6858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>
            <a:extLst>
              <a:ext uri="{FF2B5EF4-FFF2-40B4-BE49-F238E27FC236}">
                <a16:creationId xmlns:a16="http://schemas.microsoft.com/office/drawing/2014/main" id="{538B5F68-D833-4544-A353-72F7460C9D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133600"/>
          <a:ext cx="11049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Clip" r:id="rId8" imgW="21285200" imgH="19964400" progId="MS_ClipArt_Gallery.2">
                  <p:embed/>
                </p:oleObj>
              </mc:Choice>
              <mc:Fallback>
                <p:oleObj name="Clip" r:id="rId8" imgW="21285200" imgH="199644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11049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4BE25C3-9DDE-2648-BE56-EF25AE092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 Cyg first estimation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02B6BC6-3584-BB4C-89B2-854BABC3F4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Take a look at the AAVSO W Cyg (size aa) chart.</a:t>
            </a:r>
          </a:p>
          <a:p>
            <a:r>
              <a:rPr lang="en-US" altLang="en-US" sz="2800"/>
              <a:t>Hold it so that it is tilted about 45 degrees clockwise (to the right).  It will better match the picture if tilted a little.</a:t>
            </a: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9CC6D09F-BBFE-3F42-B339-398317F3084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038600" cy="4953000"/>
          </a:xfrm>
        </p:spPr>
      </p:pic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6C1DAB9-F4AF-064C-9012-668159D46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tilt the chart?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FB499FC-D8F6-0545-9DC9-708938191D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way a group of stars looks in a telescope can vary because of the type of telescope, how you look into it, and the season or time of  night.</a:t>
            </a:r>
          </a:p>
        </p:txBody>
      </p:sp>
      <p:graphicFrame>
        <p:nvGraphicFramePr>
          <p:cNvPr id="53252" name="Object 4">
            <a:extLst>
              <a:ext uri="{FF2B5EF4-FFF2-40B4-BE49-F238E27FC236}">
                <a16:creationId xmlns:a16="http://schemas.microsoft.com/office/drawing/2014/main" id="{0E397D0E-9343-2C49-849D-A055372C618E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30425"/>
          <a:ext cx="38100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88" name="Clip" r:id="rId3" imgW="19888200" imgH="19926300" progId="MS_ClipArt_Gallery.2">
                  <p:embed/>
                </p:oleObj>
              </mc:Choice>
              <mc:Fallback>
                <p:oleObj name="Clip" r:id="rId3" imgW="19888200" imgH="199263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0425"/>
                        <a:ext cx="3810000" cy="381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>
            <a:extLst>
              <a:ext uri="{FF2B5EF4-FFF2-40B4-BE49-F238E27FC236}">
                <a16:creationId xmlns:a16="http://schemas.microsoft.com/office/drawing/2014/main" id="{92D83994-5FA6-DD4A-95A1-7839E8274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2844800"/>
            <a:ext cx="9366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0"/>
              <a:t>?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D5B0F22-A03C-2B46-AC36-E270624B3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tilt the chart?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B500B99-9851-8E44-8C6B-10D3AE713A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Learning how to match the telescope view to the chart is something you’ll learn when actually observing.</a:t>
            </a:r>
          </a:p>
          <a:p>
            <a:r>
              <a:rPr lang="en-US" altLang="en-US" sz="2800"/>
              <a:t>But, back to our estimate!</a:t>
            </a:r>
          </a:p>
        </p:txBody>
      </p:sp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79B1770A-FC5C-E94A-80AE-9D535108E64A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320925"/>
          <a:ext cx="38100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2" name="Clip" r:id="rId3" imgW="21412200" imgH="19304000" progId="MS_ClipArt_Gallery.2">
                  <p:embed/>
                </p:oleObj>
              </mc:Choice>
              <mc:Fallback>
                <p:oleObj name="Clip" r:id="rId3" imgW="21412200" imgH="19304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20925"/>
                        <a:ext cx="3810000" cy="343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72EAA67-3E4F-0B47-BF8A-F8FAAF39B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landmarks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EFF194D-DBDD-0445-9834-829A924B31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981200"/>
            <a:ext cx="4248150" cy="4114800"/>
          </a:xfrm>
        </p:spPr>
        <p:txBody>
          <a:bodyPr/>
          <a:lstStyle/>
          <a:p>
            <a:r>
              <a:rPr lang="en-US" altLang="en-US" sz="2400"/>
              <a:t>Find the following things on your chart in this order: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1)  M39 (star cluster)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2)  Comp star 53 and a line of stars pointing from it to the south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3)  Rho (pronounced “row”)  Cyg, a Greek letter that looks like a “p”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4)  W Cyg</a:t>
            </a:r>
          </a:p>
          <a:p>
            <a:endParaRPr lang="en-US" altLang="en-US" sz="2800"/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A820570A-A7E8-1B46-BDF8-1F40DABB6B0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76400"/>
            <a:ext cx="3186113" cy="4724400"/>
          </a:xfrm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413A5D9-C35E-0B40-96B0-3824A73C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you’ll learn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9DBAAA4-9397-EB4F-BD43-3F4B53F852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This learning experience will take about 15 minutes.</a:t>
            </a:r>
          </a:p>
          <a:p>
            <a:r>
              <a:rPr lang="en-US" altLang="en-US" sz="2800"/>
              <a:t>In addition to estimating brightness, you’ll learn how to find variable stars with AAVSO charts.</a:t>
            </a:r>
          </a:p>
        </p:txBody>
      </p:sp>
      <p:pic>
        <p:nvPicPr>
          <p:cNvPr id="84998" name="Picture 6">
            <a:extLst>
              <a:ext uri="{FF2B5EF4-FFF2-40B4-BE49-F238E27FC236}">
                <a16:creationId xmlns:a16="http://schemas.microsoft.com/office/drawing/2014/main" id="{1586C986-827E-C843-B409-920A317A67E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1988" y="1744663"/>
            <a:ext cx="3986212" cy="4411662"/>
          </a:xfrm>
        </p:spPr>
      </p:pic>
      <p:sp>
        <p:nvSpPr>
          <p:cNvPr id="84999" name="Text Box 7">
            <a:extLst>
              <a:ext uri="{FF2B5EF4-FFF2-40B4-BE49-F238E27FC236}">
                <a16:creationId xmlns:a16="http://schemas.microsoft.com/office/drawing/2014/main" id="{7F045726-C989-B94C-A16E-3633DD4C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6338888"/>
            <a:ext cx="374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Supernovae are Variable Stars too!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77E2F1F8-DBF2-804C-A307-4A498FA8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A39620F0-DA1C-3245-BA2A-D430B0BC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54200"/>
            <a:ext cx="8556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</a:rPr>
              <a:t>M39</a:t>
            </a:r>
            <a:endParaRPr lang="en-US" altLang="en-US"/>
          </a:p>
          <a:p>
            <a:endParaRPr lang="en-US" altLang="en-US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3D0A0143-E4F9-4043-A588-C219DC06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733675"/>
            <a:ext cx="2908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5.3 Comp star with</a:t>
            </a:r>
          </a:p>
          <a:p>
            <a:r>
              <a:rPr lang="en-US" altLang="en-US" sz="2800"/>
              <a:t>line to the south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241CF649-3F94-A048-8BAE-3002F8094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898900"/>
            <a:ext cx="149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Rho Cyg</a:t>
            </a:r>
            <a:endParaRPr lang="en-US" altLang="en-US"/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B411A9F4-50DF-A24B-A74D-CC64D8C28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75"/>
            <a:ext cx="356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</a:rPr>
              <a:t>I’ll give you some help.</a:t>
            </a:r>
            <a:endParaRPr lang="en-US" altLang="en-US"/>
          </a:p>
        </p:txBody>
      </p:sp>
      <p:sp>
        <p:nvSpPr>
          <p:cNvPr id="77831" name="Line 7">
            <a:extLst>
              <a:ext uri="{FF2B5EF4-FFF2-40B4-BE49-F238E27FC236}">
                <a16:creationId xmlns:a16="http://schemas.microsoft.com/office/drawing/2014/main" id="{89546E2F-C7C6-B148-8F93-3EE3BEA9C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752600"/>
            <a:ext cx="46228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>
            <a:extLst>
              <a:ext uri="{FF2B5EF4-FFF2-40B4-BE49-F238E27FC236}">
                <a16:creationId xmlns:a16="http://schemas.microsoft.com/office/drawing/2014/main" id="{64E6293D-6D90-B347-9002-A178247388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2755900"/>
            <a:ext cx="3314700" cy="520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>
            <a:extLst>
              <a:ext uri="{FF2B5EF4-FFF2-40B4-BE49-F238E27FC236}">
                <a16:creationId xmlns:a16="http://schemas.microsoft.com/office/drawing/2014/main" id="{7D527A4D-D98B-6F45-BD16-3C240DEC97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500" y="3175000"/>
            <a:ext cx="4375150" cy="1003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Oval 13">
            <a:extLst>
              <a:ext uri="{FF2B5EF4-FFF2-40B4-BE49-F238E27FC236}">
                <a16:creationId xmlns:a16="http://schemas.microsoft.com/office/drawing/2014/main" id="{FA3C445A-2562-D64E-B5AC-033F11D7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1498600"/>
            <a:ext cx="508000" cy="4445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Oval 15">
            <a:extLst>
              <a:ext uri="{FF2B5EF4-FFF2-40B4-BE49-F238E27FC236}">
                <a16:creationId xmlns:a16="http://schemas.microsoft.com/office/drawing/2014/main" id="{A271C07F-0225-2747-A569-E4CEFC507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2552700"/>
            <a:ext cx="368300" cy="3175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Oval 16">
            <a:extLst>
              <a:ext uri="{FF2B5EF4-FFF2-40B4-BE49-F238E27FC236}">
                <a16:creationId xmlns:a16="http://schemas.microsoft.com/office/drawing/2014/main" id="{5CC607A0-261B-1648-B882-779AF0CC1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2882900"/>
            <a:ext cx="227013" cy="508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Oval 19">
            <a:extLst>
              <a:ext uri="{FF2B5EF4-FFF2-40B4-BE49-F238E27FC236}">
                <a16:creationId xmlns:a16="http://schemas.microsoft.com/office/drawing/2014/main" id="{181C217F-3694-3343-92F2-0D14CC98B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111500"/>
            <a:ext cx="247650" cy="22225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Oval 20">
            <a:extLst>
              <a:ext uri="{FF2B5EF4-FFF2-40B4-BE49-F238E27FC236}">
                <a16:creationId xmlns:a16="http://schemas.microsoft.com/office/drawing/2014/main" id="{FEEBB498-9157-0D44-BF96-AB0FEDC4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48025"/>
            <a:ext cx="323850" cy="24447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>
            <a:extLst>
              <a:ext uri="{FF2B5EF4-FFF2-40B4-BE49-F238E27FC236}">
                <a16:creationId xmlns:a16="http://schemas.microsoft.com/office/drawing/2014/main" id="{98034227-6664-7043-A289-389B2971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646613"/>
            <a:ext cx="1200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 Cyg</a:t>
            </a:r>
          </a:p>
        </p:txBody>
      </p:sp>
      <p:sp>
        <p:nvSpPr>
          <p:cNvPr id="77846" name="Line 22">
            <a:extLst>
              <a:ext uri="{FF2B5EF4-FFF2-40B4-BE49-F238E27FC236}">
                <a16:creationId xmlns:a16="http://schemas.microsoft.com/office/drawing/2014/main" id="{6EB53102-8D8C-5E4D-BC1E-F23BE51BF3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5" y="3492500"/>
            <a:ext cx="4098925" cy="14573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9A0EF1A-F22B-3F44-B921-4C6559E01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landmarks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622F659-4F8B-464D-B68B-3386E9B055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981200"/>
            <a:ext cx="4248150" cy="4114800"/>
          </a:xfrm>
        </p:spPr>
        <p:txBody>
          <a:bodyPr/>
          <a:lstStyle/>
          <a:p>
            <a:r>
              <a:rPr lang="en-US" altLang="en-US" sz="2800"/>
              <a:t>This is how you star hop--from the easiest thing to see to the variable star.</a:t>
            </a:r>
          </a:p>
          <a:p>
            <a:r>
              <a:rPr lang="en-US" altLang="en-US" sz="2800"/>
              <a:t>Now, let’s try it on the photo!</a:t>
            </a:r>
          </a:p>
          <a:p>
            <a:r>
              <a:rPr lang="en-US" altLang="en-US" sz="2800"/>
              <a:t>We’ll go full screen and I’ll show you the landmarks we just found on our chart.</a:t>
            </a:r>
          </a:p>
          <a:p>
            <a:endParaRPr lang="en-US" altLang="en-US" sz="2800"/>
          </a:p>
        </p:txBody>
      </p:sp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C972697E-9F4E-6D4C-8BF8-DE98FDB8DC5B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56188" y="1981200"/>
          <a:ext cx="29924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6" name="Clip" r:id="rId3" imgW="13296900" imgH="18300700" progId="MS_ClipArt_Gallery.2">
                  <p:embed/>
                </p:oleObj>
              </mc:Choice>
              <mc:Fallback>
                <p:oleObj name="Clip" r:id="rId3" imgW="13296900" imgH="183007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981200"/>
                        <a:ext cx="2992437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8" name="Picture 14">
            <a:extLst>
              <a:ext uri="{FF2B5EF4-FFF2-40B4-BE49-F238E27FC236}">
                <a16:creationId xmlns:a16="http://schemas.microsoft.com/office/drawing/2014/main" id="{27C1EDF7-9E39-0C43-8674-2DD3ABF4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Oval 15">
            <a:extLst>
              <a:ext uri="{FF2B5EF4-FFF2-40B4-BE49-F238E27FC236}">
                <a16:creationId xmlns:a16="http://schemas.microsoft.com/office/drawing/2014/main" id="{A1BB8DC3-183A-4E4E-989D-021C0AAF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086100"/>
            <a:ext cx="762000" cy="933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>
            <a:extLst>
              <a:ext uri="{FF2B5EF4-FFF2-40B4-BE49-F238E27FC236}">
                <a16:creationId xmlns:a16="http://schemas.microsoft.com/office/drawing/2014/main" id="{9B25C5B9-D526-3C42-895B-75C99B7FD1C9}"/>
              </a:ext>
            </a:extLst>
          </p:cNvPr>
          <p:cNvSpPr>
            <a:spLocks noChangeArrowheads="1"/>
          </p:cNvSpPr>
          <p:nvPr/>
        </p:nvSpPr>
        <p:spPr bwMode="auto">
          <a:xfrm rot="3525358">
            <a:off x="3067050" y="4191000"/>
            <a:ext cx="419100" cy="1390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>
            <a:extLst>
              <a:ext uri="{FF2B5EF4-FFF2-40B4-BE49-F238E27FC236}">
                <a16:creationId xmlns:a16="http://schemas.microsoft.com/office/drawing/2014/main" id="{9F5950EF-E397-ED4E-8789-AB2E96E6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524375"/>
            <a:ext cx="280987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>
            <a:extLst>
              <a:ext uri="{FF2B5EF4-FFF2-40B4-BE49-F238E27FC236}">
                <a16:creationId xmlns:a16="http://schemas.microsoft.com/office/drawing/2014/main" id="{0C055305-9C83-2F42-9AE9-DF666CBC4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3788" y="4379913"/>
            <a:ext cx="31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5">
            <a:extLst>
              <a:ext uri="{FF2B5EF4-FFF2-40B4-BE49-F238E27FC236}">
                <a16:creationId xmlns:a16="http://schemas.microsoft.com/office/drawing/2014/main" id="{62E2F160-A294-7442-A495-4813E0650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4549775"/>
            <a:ext cx="8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Line 28">
            <a:extLst>
              <a:ext uri="{FF2B5EF4-FFF2-40B4-BE49-F238E27FC236}">
                <a16:creationId xmlns:a16="http://schemas.microsoft.com/office/drawing/2014/main" id="{A20939AD-1132-6946-BB1A-033FA818F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610100"/>
            <a:ext cx="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Line 29">
            <a:extLst>
              <a:ext uri="{FF2B5EF4-FFF2-40B4-BE49-F238E27FC236}">
                <a16:creationId xmlns:a16="http://schemas.microsoft.com/office/drawing/2014/main" id="{23E457E9-8CDE-994F-A601-F9932F8AB4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84400" y="4543425"/>
            <a:ext cx="920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30">
            <a:extLst>
              <a:ext uri="{FF2B5EF4-FFF2-40B4-BE49-F238E27FC236}">
                <a16:creationId xmlns:a16="http://schemas.microsoft.com/office/drawing/2014/main" id="{F416AB39-1479-DE4B-85FD-70368B92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3133725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M39</a:t>
            </a:r>
          </a:p>
        </p:txBody>
      </p:sp>
      <p:sp>
        <p:nvSpPr>
          <p:cNvPr id="57375" name="Text Box 31">
            <a:extLst>
              <a:ext uri="{FF2B5EF4-FFF2-40B4-BE49-F238E27FC236}">
                <a16:creationId xmlns:a16="http://schemas.microsoft.com/office/drawing/2014/main" id="{360C501D-6E70-1540-8015-36523B856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505325"/>
            <a:ext cx="3884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53 comp with line of stars</a:t>
            </a:r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9EE74244-B21E-AF45-9D34-DD7EE141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686425"/>
            <a:ext cx="1457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Rho Cyg</a:t>
            </a:r>
          </a:p>
        </p:txBody>
      </p:sp>
      <p:sp>
        <p:nvSpPr>
          <p:cNvPr id="57377" name="Line 33">
            <a:extLst>
              <a:ext uri="{FF2B5EF4-FFF2-40B4-BE49-F238E27FC236}">
                <a16:creationId xmlns:a16="http://schemas.microsoft.com/office/drawing/2014/main" id="{B4B66D86-5807-7B49-A9CE-685BE7BE1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9300" y="4819650"/>
            <a:ext cx="59055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Text Box 34">
            <a:extLst>
              <a:ext uri="{FF2B5EF4-FFF2-40B4-BE49-F238E27FC236}">
                <a16:creationId xmlns:a16="http://schemas.microsoft.com/office/drawing/2014/main" id="{DB9F838F-E8DE-0340-8E60-E09D5FA6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3914775"/>
            <a:ext cx="120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 Cyg</a:t>
            </a: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9" name="Text Box 11">
            <a:extLst>
              <a:ext uri="{FF2B5EF4-FFF2-40B4-BE49-F238E27FC236}">
                <a16:creationId xmlns:a16="http://schemas.microsoft.com/office/drawing/2014/main" id="{8247A0A5-1757-3C42-A2FC-FBDE6958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336675"/>
            <a:ext cx="23415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Can you find</a:t>
            </a:r>
          </a:p>
          <a:p>
            <a:r>
              <a:rPr lang="en-US" altLang="en-US" sz="2800"/>
              <a:t>the landmarks</a:t>
            </a:r>
          </a:p>
          <a:p>
            <a:r>
              <a:rPr lang="en-US" altLang="en-US" sz="2800"/>
              <a:t>on your own?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535A3FD0-EC95-ED4E-9A9F-6EEB6247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24200"/>
            <a:ext cx="22066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See if you can</a:t>
            </a:r>
          </a:p>
          <a:p>
            <a:r>
              <a:rPr lang="en-US" altLang="en-US" sz="2800"/>
              <a:t>find the comp</a:t>
            </a:r>
          </a:p>
          <a:p>
            <a:r>
              <a:rPr lang="en-US" altLang="en-US" sz="2800"/>
              <a:t>stars as well.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F01279D4-FCC1-054C-AD52-B80401D1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76800"/>
            <a:ext cx="2090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Did you find </a:t>
            </a:r>
          </a:p>
          <a:p>
            <a:r>
              <a:rPr lang="en-US" altLang="en-US" sz="2800"/>
              <a:t>them?</a:t>
            </a:r>
          </a:p>
        </p:txBody>
      </p:sp>
      <p:pic>
        <p:nvPicPr>
          <p:cNvPr id="78862" name="Picture 14">
            <a:extLst>
              <a:ext uri="{FF2B5EF4-FFF2-40B4-BE49-F238E27FC236}">
                <a16:creationId xmlns:a16="http://schemas.microsoft.com/office/drawing/2014/main" id="{74C36E34-AEC4-F44D-A72A-9C659944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Text Box 6">
            <a:extLst>
              <a:ext uri="{FF2B5EF4-FFF2-40B4-BE49-F238E27FC236}">
                <a16:creationId xmlns:a16="http://schemas.microsoft.com/office/drawing/2014/main" id="{0A434A86-5628-B848-9FD8-413C2628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75" y="1438275"/>
            <a:ext cx="13017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Here are some</a:t>
            </a:r>
          </a:p>
          <a:p>
            <a:r>
              <a:rPr lang="en-US" altLang="en-US" sz="2800"/>
              <a:t>of the comp</a:t>
            </a:r>
          </a:p>
          <a:p>
            <a:r>
              <a:rPr lang="en-US" altLang="en-US" sz="2800"/>
              <a:t>stars.</a:t>
            </a:r>
          </a:p>
        </p:txBody>
      </p:sp>
      <p:sp>
        <p:nvSpPr>
          <p:cNvPr id="79884" name="Text Box 12">
            <a:extLst>
              <a:ext uri="{FF2B5EF4-FFF2-40B4-BE49-F238E27FC236}">
                <a16:creationId xmlns:a16="http://schemas.microsoft.com/office/drawing/2014/main" id="{9B5E3655-CD33-B44E-B93D-E78332E32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5" y="4371975"/>
            <a:ext cx="12922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Can you find</a:t>
            </a:r>
          </a:p>
          <a:p>
            <a:r>
              <a:rPr lang="en-US" altLang="en-US" sz="2800"/>
              <a:t>any more?</a:t>
            </a:r>
          </a:p>
        </p:txBody>
      </p:sp>
      <p:pic>
        <p:nvPicPr>
          <p:cNvPr id="79890" name="Picture 18">
            <a:extLst>
              <a:ext uri="{FF2B5EF4-FFF2-40B4-BE49-F238E27FC236}">
                <a16:creationId xmlns:a16="http://schemas.microsoft.com/office/drawing/2014/main" id="{4DA6FD29-480C-CF47-B290-90FE56CE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91" name="Oval 19">
            <a:extLst>
              <a:ext uri="{FF2B5EF4-FFF2-40B4-BE49-F238E27FC236}">
                <a16:creationId xmlns:a16="http://schemas.microsoft.com/office/drawing/2014/main" id="{680DC8C1-2929-0A4B-BC76-D81D1FCED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35400"/>
            <a:ext cx="133350" cy="139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Text Box 20">
            <a:extLst>
              <a:ext uri="{FF2B5EF4-FFF2-40B4-BE49-F238E27FC236}">
                <a16:creationId xmlns:a16="http://schemas.microsoft.com/office/drawing/2014/main" id="{569D90C4-284E-9544-AC75-C51F088A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36750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55</a:t>
            </a:r>
          </a:p>
        </p:txBody>
      </p:sp>
      <p:sp>
        <p:nvSpPr>
          <p:cNvPr id="79893" name="Oval 21">
            <a:extLst>
              <a:ext uri="{FF2B5EF4-FFF2-40B4-BE49-F238E27FC236}">
                <a16:creationId xmlns:a16="http://schemas.microsoft.com/office/drawing/2014/main" id="{BB587A24-2849-6A4E-9BDF-440DDBAD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83050"/>
            <a:ext cx="114300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Text Box 22">
            <a:extLst>
              <a:ext uri="{FF2B5EF4-FFF2-40B4-BE49-F238E27FC236}">
                <a16:creationId xmlns:a16="http://schemas.microsoft.com/office/drawing/2014/main" id="{32F81769-49FC-6541-BDED-75D96435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9004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59</a:t>
            </a:r>
            <a:endParaRPr lang="en-US" altLang="en-US" sz="2800"/>
          </a:p>
        </p:txBody>
      </p:sp>
      <p:sp>
        <p:nvSpPr>
          <p:cNvPr id="79895" name="Oval 23">
            <a:extLst>
              <a:ext uri="{FF2B5EF4-FFF2-40B4-BE49-F238E27FC236}">
                <a16:creationId xmlns:a16="http://schemas.microsoft.com/office/drawing/2014/main" id="{98922CD5-917C-C347-A2A5-B3AACF3D9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886075"/>
            <a:ext cx="123825" cy="150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Text Box 24">
            <a:extLst>
              <a:ext uri="{FF2B5EF4-FFF2-40B4-BE49-F238E27FC236}">
                <a16:creationId xmlns:a16="http://schemas.microsoft.com/office/drawing/2014/main" id="{F5314588-CFD2-A04C-9878-028E5765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27447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74</a:t>
            </a:r>
          </a:p>
        </p:txBody>
      </p:sp>
      <p:sp>
        <p:nvSpPr>
          <p:cNvPr id="79897" name="Oval 25">
            <a:extLst>
              <a:ext uri="{FF2B5EF4-FFF2-40B4-BE49-F238E27FC236}">
                <a16:creationId xmlns:a16="http://schemas.microsoft.com/office/drawing/2014/main" id="{DE86712F-9DDD-6847-B354-CB6DD52B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4473575"/>
            <a:ext cx="161925" cy="12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6">
            <a:extLst>
              <a:ext uri="{FF2B5EF4-FFF2-40B4-BE49-F238E27FC236}">
                <a16:creationId xmlns:a16="http://schemas.microsoft.com/office/drawing/2014/main" id="{03D1A78A-0B9F-9244-BB3A-41F60A9E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43354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67</a:t>
            </a:r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Text Box 2059">
            <a:extLst>
              <a:ext uri="{FF2B5EF4-FFF2-40B4-BE49-F238E27FC236}">
                <a16:creationId xmlns:a16="http://schemas.microsoft.com/office/drawing/2014/main" id="{46AA4028-5978-F24A-B030-6F1709D5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3400"/>
            <a:ext cx="28194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Now that you have found the comp stars, try to</a:t>
            </a:r>
          </a:p>
          <a:p>
            <a:r>
              <a:rPr lang="en-US" altLang="en-US" sz="2800"/>
              <a:t>estimate W Cyg.</a:t>
            </a:r>
          </a:p>
          <a:p>
            <a:endParaRPr lang="en-US" altLang="en-US" sz="2800"/>
          </a:p>
          <a:p>
            <a:r>
              <a:rPr lang="en-US" altLang="en-US" sz="2800"/>
              <a:t>Write your estimate on the form.</a:t>
            </a:r>
          </a:p>
          <a:p>
            <a:endParaRPr lang="en-US" altLang="en-US" sz="2800"/>
          </a:p>
          <a:p>
            <a:r>
              <a:rPr lang="en-US" altLang="en-US" sz="2800"/>
              <a:t>We’ll keep a </a:t>
            </a:r>
          </a:p>
          <a:p>
            <a:r>
              <a:rPr lang="en-US" altLang="en-US" sz="2800"/>
              <a:t>pointer on W in case you get lost.</a:t>
            </a:r>
          </a:p>
          <a:p>
            <a:endParaRPr lang="en-US" altLang="en-US" sz="2800"/>
          </a:p>
        </p:txBody>
      </p:sp>
      <p:pic>
        <p:nvPicPr>
          <p:cNvPr id="80911" name="Picture 2063">
            <a:extLst>
              <a:ext uri="{FF2B5EF4-FFF2-40B4-BE49-F238E27FC236}">
                <a16:creationId xmlns:a16="http://schemas.microsoft.com/office/drawing/2014/main" id="{74A770AB-DF36-3F4F-848D-F0AEA3EB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13" name="Line 2065">
            <a:extLst>
              <a:ext uri="{FF2B5EF4-FFF2-40B4-BE49-F238E27FC236}">
                <a16:creationId xmlns:a16="http://schemas.microsoft.com/office/drawing/2014/main" id="{4C400C7D-9098-8040-8CB0-3186777EAD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4152900"/>
            <a:ext cx="3175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C7B376C-3591-F243-8A64-ABDE3DFB9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you do?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14E789F-0241-E147-AC0B-4D3839F3EC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Were you able to do it?  </a:t>
            </a:r>
          </a:p>
          <a:p>
            <a:r>
              <a:rPr lang="en-US" altLang="en-US" sz="2800"/>
              <a:t>If not, or if you had a lot of trouble finding things, ask the helper before the next (and last) estimate.</a:t>
            </a:r>
          </a:p>
        </p:txBody>
      </p:sp>
      <p:graphicFrame>
        <p:nvGraphicFramePr>
          <p:cNvPr id="64516" name="Object 4">
            <a:extLst>
              <a:ext uri="{FF2B5EF4-FFF2-40B4-BE49-F238E27FC236}">
                <a16:creationId xmlns:a16="http://schemas.microsoft.com/office/drawing/2014/main" id="{11A29E35-4805-FA4F-817B-6A09727D481B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254250"/>
          <a:ext cx="3810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0" name="Clip" r:id="rId3" imgW="24257000" imgH="22720300" progId="MS_ClipArt_Gallery.2">
                  <p:embed/>
                </p:oleObj>
              </mc:Choice>
              <mc:Fallback>
                <p:oleObj name="Clip" r:id="rId3" imgW="24257000" imgH="227203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54250"/>
                        <a:ext cx="3810000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>
            <a:extLst>
              <a:ext uri="{FF2B5EF4-FFF2-40B4-BE49-F238E27FC236}">
                <a16:creationId xmlns:a16="http://schemas.microsoft.com/office/drawing/2014/main" id="{A6689CFA-DA4A-F44C-8467-7D734933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0"/>
            <a:ext cx="22860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Here is a photo of W Cyg taken 82 days later.Try another</a:t>
            </a:r>
          </a:p>
          <a:p>
            <a:r>
              <a:rPr lang="en-US" altLang="en-US" sz="2800"/>
              <a:t>estimate. </a:t>
            </a:r>
          </a:p>
          <a:p>
            <a:endParaRPr lang="en-US" altLang="en-US" sz="2800"/>
          </a:p>
          <a:p>
            <a:r>
              <a:rPr lang="en-US" altLang="en-US" sz="2800"/>
              <a:t>Write the result on your form.</a:t>
            </a:r>
          </a:p>
          <a:p>
            <a:endParaRPr lang="en-US" altLang="en-US" sz="2800"/>
          </a:p>
          <a:p>
            <a:r>
              <a:rPr lang="en-US" altLang="en-US" sz="2800"/>
              <a:t>If you need help finding it, click to the next slide.</a:t>
            </a:r>
          </a:p>
        </p:txBody>
      </p:sp>
      <p:pic>
        <p:nvPicPr>
          <p:cNvPr id="65547" name="Picture 11">
            <a:extLst>
              <a:ext uri="{FF2B5EF4-FFF2-40B4-BE49-F238E27FC236}">
                <a16:creationId xmlns:a16="http://schemas.microsoft.com/office/drawing/2014/main" id="{B34561C0-55D0-AD49-A95D-30AC17A1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110309FC-50F9-C540-8F5F-26C74890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4350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Does that help?</a:t>
            </a:r>
          </a:p>
        </p:txBody>
      </p:sp>
      <p:pic>
        <p:nvPicPr>
          <p:cNvPr id="120835" name="Picture 3">
            <a:extLst>
              <a:ext uri="{FF2B5EF4-FFF2-40B4-BE49-F238E27FC236}">
                <a16:creationId xmlns:a16="http://schemas.microsoft.com/office/drawing/2014/main" id="{0A46C1CF-C559-B045-8543-EE481EB0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Line 4">
            <a:extLst>
              <a:ext uri="{FF2B5EF4-FFF2-40B4-BE49-F238E27FC236}">
                <a16:creationId xmlns:a16="http://schemas.microsoft.com/office/drawing/2014/main" id="{33F68375-AA0B-DA46-A493-A2C51F6754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100" y="4191000"/>
            <a:ext cx="400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89472759-B2B2-4E48-9352-4B354CD7C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85800"/>
            <a:ext cx="22860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Note that the</a:t>
            </a:r>
          </a:p>
          <a:p>
            <a:r>
              <a:rPr lang="en-US" altLang="en-US"/>
              <a:t>photo doesn’t</a:t>
            </a:r>
          </a:p>
          <a:p>
            <a:r>
              <a:rPr lang="en-US" altLang="en-US"/>
              <a:t>look like the </a:t>
            </a:r>
          </a:p>
          <a:p>
            <a:r>
              <a:rPr lang="en-US" altLang="en-US"/>
              <a:t>one in April. </a:t>
            </a:r>
          </a:p>
          <a:p>
            <a:r>
              <a:rPr lang="en-US" altLang="en-US"/>
              <a:t>This is because the sky changes </a:t>
            </a:r>
          </a:p>
          <a:p>
            <a:r>
              <a:rPr lang="en-US" altLang="en-US"/>
              <a:t>appearance from season to season and even night</a:t>
            </a:r>
          </a:p>
          <a:p>
            <a:r>
              <a:rPr lang="en-US" altLang="en-US"/>
              <a:t>to night. This </a:t>
            </a:r>
          </a:p>
          <a:p>
            <a:r>
              <a:rPr lang="en-US" altLang="en-US"/>
              <a:t>change is one of the challenges of variable star observing!</a:t>
            </a:r>
            <a:r>
              <a:rPr lang="en-US" altLang="en-US" sz="2800"/>
              <a:t> </a:t>
            </a:r>
          </a:p>
          <a:p>
            <a:endParaRPr lang="en-US" altLang="en-US" sz="2800"/>
          </a:p>
        </p:txBody>
      </p:sp>
      <p:pic>
        <p:nvPicPr>
          <p:cNvPr id="124931" name="Picture 3">
            <a:extLst>
              <a:ext uri="{FF2B5EF4-FFF2-40B4-BE49-F238E27FC236}">
                <a16:creationId xmlns:a16="http://schemas.microsoft.com/office/drawing/2014/main" id="{05111E95-E5C0-B144-BA74-B86008CA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2" name="Line 4">
            <a:extLst>
              <a:ext uri="{FF2B5EF4-FFF2-40B4-BE49-F238E27FC236}">
                <a16:creationId xmlns:a16="http://schemas.microsoft.com/office/drawing/2014/main" id="{B531D90A-ADD0-E34A-AD41-58DC8D2AA2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100" y="4191000"/>
            <a:ext cx="400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E1273277-A0B0-F04A-B2C7-70B99BD04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you’ll learn</a:t>
            </a:r>
          </a:p>
        </p:txBody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07260910-D334-634E-9729-2D21F66A8E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We’ll also cover how scientific data can be useful even when it contains “noise”.</a:t>
            </a:r>
          </a:p>
          <a:p>
            <a:r>
              <a:rPr lang="en-US" altLang="en-US" sz="2800"/>
              <a:t>You’ll learn that your observations can be very valuable, even while you’re learning to make better and better estimates.</a:t>
            </a:r>
          </a:p>
        </p:txBody>
      </p:sp>
      <p:pic>
        <p:nvPicPr>
          <p:cNvPr id="101382" name="Picture 1030">
            <a:extLst>
              <a:ext uri="{FF2B5EF4-FFF2-40B4-BE49-F238E27FC236}">
                <a16:creationId xmlns:a16="http://schemas.microsoft.com/office/drawing/2014/main" id="{78C7D00A-1615-1D46-B0A5-E54261C1449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76438"/>
            <a:ext cx="4343400" cy="3284537"/>
          </a:xfrm>
        </p:spPr>
      </p:pic>
      <p:sp>
        <p:nvSpPr>
          <p:cNvPr id="101383" name="Text Box 1031">
            <a:extLst>
              <a:ext uri="{FF2B5EF4-FFF2-40B4-BE49-F238E27FC236}">
                <a16:creationId xmlns:a16="http://schemas.microsoft.com/office/drawing/2014/main" id="{DF3B9FFA-6529-B043-81F2-8E718532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5834063"/>
            <a:ext cx="3952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CCD brightness data from long time AAVSO </a:t>
            </a:r>
          </a:p>
          <a:p>
            <a:r>
              <a:rPr lang="en-US" altLang="en-US" sz="1600"/>
              <a:t>Member Lew Cook</a:t>
            </a:r>
            <a:endParaRPr lang="en-US" altLang="en-US" sz="2800"/>
          </a:p>
        </p:txBody>
      </p:sp>
      <p:sp>
        <p:nvSpPr>
          <p:cNvPr id="101384" name="Text Box 1032">
            <a:extLst>
              <a:ext uri="{FF2B5EF4-FFF2-40B4-BE49-F238E27FC236}">
                <a16:creationId xmlns:a16="http://schemas.microsoft.com/office/drawing/2014/main" id="{E2A5B364-6697-6543-8C05-64801735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2741613"/>
            <a:ext cx="1838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2"/>
                </a:solidFill>
              </a:rPr>
              <a:t>Constant (comparison) star</a:t>
            </a:r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101385" name="Text Box 1033">
            <a:extLst>
              <a:ext uri="{FF2B5EF4-FFF2-40B4-BE49-F238E27FC236}">
                <a16:creationId xmlns:a16="http://schemas.microsoft.com/office/drawing/2014/main" id="{E8925338-7EE5-C842-A612-40BADDE9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75" y="3494088"/>
            <a:ext cx="969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2"/>
                </a:solidFill>
              </a:rPr>
              <a:t>Variable star</a:t>
            </a:r>
            <a:endParaRPr lang="en-US" altLang="en-US" sz="1200"/>
          </a:p>
        </p:txBody>
      </p:sp>
    </p:spTree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8911773-361A-8047-96C2-C56FB8E79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you do?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1C2EF22-A260-0B40-8455-5F3AC8C0C3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Is it getting easier to make the estimates?</a:t>
            </a:r>
          </a:p>
          <a:p>
            <a:r>
              <a:rPr lang="en-US" altLang="en-US" sz="2800"/>
              <a:t>Did you have less trouble finding W Cyg and the comparison stars?</a:t>
            </a:r>
          </a:p>
          <a:p>
            <a:r>
              <a:rPr lang="en-US" altLang="en-US" sz="2800"/>
              <a:t>Practice really helps, doesn’t it!</a:t>
            </a:r>
          </a:p>
          <a:p>
            <a:endParaRPr lang="en-US" altLang="en-US" sz="2800"/>
          </a:p>
        </p:txBody>
      </p:sp>
      <p:graphicFrame>
        <p:nvGraphicFramePr>
          <p:cNvPr id="66564" name="Object 4">
            <a:extLst>
              <a:ext uri="{FF2B5EF4-FFF2-40B4-BE49-F238E27FC236}">
                <a16:creationId xmlns:a16="http://schemas.microsoft.com/office/drawing/2014/main" id="{D8A60F7E-27BB-934E-954F-3833A6231BAB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611813" y="1981200"/>
          <a:ext cx="18827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4" name="Clip" r:id="rId3" imgW="15925800" imgH="34810700" progId="MS_ClipArt_Gallery.2">
                  <p:embed/>
                </p:oleObj>
              </mc:Choice>
              <mc:Fallback>
                <p:oleObj name="Clip" r:id="rId3" imgW="15925800" imgH="348107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981200"/>
                        <a:ext cx="18827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7AFF07D-4A24-8C48-8505-B9D8CF1CB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that your final answer…?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B108737-395D-B84F-AE1F-07C40265FC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On the right is a section of the light curve of W Cyg from the AAVSO data base.</a:t>
            </a:r>
          </a:p>
          <a:p>
            <a:r>
              <a:rPr lang="en-US" altLang="en-US" sz="2800"/>
              <a:t>The two dates on which you made estimates are shown with dashed lines.</a:t>
            </a:r>
          </a:p>
        </p:txBody>
      </p:sp>
      <p:pic>
        <p:nvPicPr>
          <p:cNvPr id="68614" name="Picture 6">
            <a:extLst>
              <a:ext uri="{FF2B5EF4-FFF2-40B4-BE49-F238E27FC236}">
                <a16:creationId xmlns:a16="http://schemas.microsoft.com/office/drawing/2014/main" id="{AC7431EB-5FEC-E64F-80C9-18F88B262B2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550" y="1644650"/>
            <a:ext cx="4286250" cy="4737100"/>
          </a:xfrm>
        </p:spPr>
      </p:pic>
      <p:sp>
        <p:nvSpPr>
          <p:cNvPr id="68618" name="Text Box 10">
            <a:extLst>
              <a:ext uri="{FF2B5EF4-FFF2-40B4-BE49-F238E27FC236}">
                <a16:creationId xmlns:a16="http://schemas.microsoft.com/office/drawing/2014/main" id="{6E5D12F0-2F7B-8E41-BBDB-A9C95290D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23177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April 28</a:t>
            </a:r>
            <a:endParaRPr lang="en-US" altLang="en-US" sz="2800"/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56FB0BCC-0D7C-DF40-B589-FBC6ABA1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9464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July 19</a:t>
            </a:r>
            <a:endParaRPr lang="en-US" altLang="en-US" sz="1600"/>
          </a:p>
        </p:txBody>
      </p:sp>
      <p:sp>
        <p:nvSpPr>
          <p:cNvPr id="68620" name="Line 12">
            <a:extLst>
              <a:ext uri="{FF2B5EF4-FFF2-40B4-BE49-F238E27FC236}">
                <a16:creationId xmlns:a16="http://schemas.microsoft.com/office/drawing/2014/main" id="{65FEEFB2-2AB8-4147-83E7-304AF83EE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717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4">
            <a:extLst>
              <a:ext uri="{FF2B5EF4-FFF2-40B4-BE49-F238E27FC236}">
                <a16:creationId xmlns:a16="http://schemas.microsoft.com/office/drawing/2014/main" id="{8721F985-F861-0D4D-9CF6-6D3D1628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171700"/>
            <a:ext cx="100012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16">
            <a:extLst>
              <a:ext uri="{FF2B5EF4-FFF2-40B4-BE49-F238E27FC236}">
                <a16:creationId xmlns:a16="http://schemas.microsoft.com/office/drawing/2014/main" id="{C2895503-1474-8A4A-A42F-992A1F02D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15265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C3896D44-514E-EA44-838D-D9C512EBD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that your final answer…?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54EF266-9B0A-BD49-B3FE-F2D1377A8C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On April 28 the observations were between about 6.3 and 5.7 magnitude.</a:t>
            </a:r>
          </a:p>
          <a:p>
            <a:r>
              <a:rPr lang="en-US" altLang="en-US" sz="2800"/>
              <a:t>On July 19, the observations were between about 7.3 and 6.4 magnitude.</a:t>
            </a:r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EC034CBC-7B12-3143-AE02-D8245526FB2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550" y="1606550"/>
            <a:ext cx="4286250" cy="4737100"/>
          </a:xfrm>
        </p:spPr>
      </p:pic>
      <p:sp>
        <p:nvSpPr>
          <p:cNvPr id="102405" name="Text Box 5">
            <a:extLst>
              <a:ext uri="{FF2B5EF4-FFF2-40B4-BE49-F238E27FC236}">
                <a16:creationId xmlns:a16="http://schemas.microsoft.com/office/drawing/2014/main" id="{A4337314-F14F-904E-B263-9CB655E5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23177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April 28</a:t>
            </a:r>
            <a:endParaRPr lang="en-US" altLang="en-US" sz="2800"/>
          </a:p>
        </p:txBody>
      </p:sp>
      <p:sp>
        <p:nvSpPr>
          <p:cNvPr id="102406" name="Text Box 6">
            <a:extLst>
              <a:ext uri="{FF2B5EF4-FFF2-40B4-BE49-F238E27FC236}">
                <a16:creationId xmlns:a16="http://schemas.microsoft.com/office/drawing/2014/main" id="{ED19A5CF-6256-3142-93DB-A74062B2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9464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July 19</a:t>
            </a:r>
            <a:endParaRPr lang="en-US" altLang="en-US" sz="1600"/>
          </a:p>
        </p:txBody>
      </p:sp>
      <p:sp>
        <p:nvSpPr>
          <p:cNvPr id="102407" name="Line 7">
            <a:extLst>
              <a:ext uri="{FF2B5EF4-FFF2-40B4-BE49-F238E27FC236}">
                <a16:creationId xmlns:a16="http://schemas.microsoft.com/office/drawing/2014/main" id="{E6578072-8A75-5448-BFC4-919813920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717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9">
            <a:extLst>
              <a:ext uri="{FF2B5EF4-FFF2-40B4-BE49-F238E27FC236}">
                <a16:creationId xmlns:a16="http://schemas.microsoft.com/office/drawing/2014/main" id="{77559DC0-DB3E-E348-9744-5AC8A42B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143125"/>
            <a:ext cx="10858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11">
            <a:extLst>
              <a:ext uri="{FF2B5EF4-FFF2-40B4-BE49-F238E27FC236}">
                <a16:creationId xmlns:a16="http://schemas.microsoft.com/office/drawing/2014/main" id="{0EC90885-91EB-8D4A-83BA-6355461A1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1336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009F5F5-B686-8543-BA0E-2B0FB6F85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that your final answer…?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6730035-88D6-4B40-98EA-0AB4D2C5E4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How did you do compared to other AAVSO observers?</a:t>
            </a:r>
          </a:p>
          <a:p>
            <a:r>
              <a:rPr lang="en-US" altLang="en-US" sz="2800"/>
              <a:t>If one or more of your estimates are outside of the band of results, why?</a:t>
            </a:r>
          </a:p>
          <a:p>
            <a:endParaRPr lang="en-US" altLang="en-US" sz="2800"/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5027FA95-D06E-B847-86EC-32D3FE83489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0" y="1587500"/>
            <a:ext cx="4286250" cy="4737100"/>
          </a:xfrm>
        </p:spPr>
      </p:pic>
      <p:sp>
        <p:nvSpPr>
          <p:cNvPr id="98309" name="Text Box 5">
            <a:extLst>
              <a:ext uri="{FF2B5EF4-FFF2-40B4-BE49-F238E27FC236}">
                <a16:creationId xmlns:a16="http://schemas.microsoft.com/office/drawing/2014/main" id="{3A01255B-B2D3-CB48-8C00-284D092D7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22415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April 28</a:t>
            </a:r>
            <a:endParaRPr lang="en-US" altLang="en-US" sz="2800"/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C43B6421-B7D5-3F49-AF34-2D63C564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946400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</a:rPr>
              <a:t>July 19</a:t>
            </a:r>
            <a:endParaRPr lang="en-US" altLang="en-US" sz="1600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373596CE-714D-FB4F-BA73-0773B5A80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71700"/>
            <a:ext cx="0" cy="3556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92590AE6-B753-6447-B7F4-5FA3B027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95500"/>
            <a:ext cx="10287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10">
            <a:extLst>
              <a:ext uri="{FF2B5EF4-FFF2-40B4-BE49-F238E27FC236}">
                <a16:creationId xmlns:a16="http://schemas.microsoft.com/office/drawing/2014/main" id="{91C9AD5B-9F90-A542-8500-F35ABF295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1900" y="2209800"/>
            <a:ext cx="0" cy="3556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3A160B0-5330-2248-91AA-EBC4C47DE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 your results were different from AAVSO observers’...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45B0D4A-02ED-A84C-815C-A7C4FBEFD5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Practice helps. Some AAVSO observers have made thousands of measurements.</a:t>
            </a:r>
          </a:p>
          <a:p>
            <a:r>
              <a:rPr lang="en-US" altLang="en-US" sz="2800"/>
              <a:t>You were looking at a computer, not the sky.</a:t>
            </a:r>
          </a:p>
          <a:p>
            <a:r>
              <a:rPr lang="en-US" altLang="en-US" sz="2800"/>
              <a:t>You are still learning!</a:t>
            </a:r>
          </a:p>
        </p:txBody>
      </p:sp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28EDDD72-FBA8-0448-93BF-A94BC2BC5E3D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509713"/>
          <a:ext cx="3810000" cy="45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8" name="Clip" r:id="rId3" imgW="23037800" imgH="18135600" progId="MS_ClipArt_Gallery.2">
                  <p:embed/>
                </p:oleObj>
              </mc:Choice>
              <mc:Fallback>
                <p:oleObj name="Clip" r:id="rId3" imgW="23037800" imgH="181356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09713"/>
                        <a:ext cx="3810000" cy="459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5">
            <a:extLst>
              <a:ext uri="{FF2B5EF4-FFF2-40B4-BE49-F238E27FC236}">
                <a16:creationId xmlns:a16="http://schemas.microsoft.com/office/drawing/2014/main" id="{0C401038-D5A2-E74A-878F-D96A91436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6156325"/>
            <a:ext cx="5254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Variable star observing  can be very </a:t>
            </a:r>
          </a:p>
          <a:p>
            <a:pPr algn="ctr"/>
            <a:r>
              <a:rPr lang="en-US" altLang="en-US" sz="2000"/>
              <a:t>challenging sometimes!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278CEA6-BAA6-1A41-B7AB-0D941C13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are teaching your eyes to see the world differently!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8162BD2-9BA5-4A44-B227-23A6C04AB5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Many new observers need time before they can see fine differences in brightness.  This takes practice but is a skill that can help you enjoy all the beauty in the night sky.</a:t>
            </a:r>
          </a:p>
        </p:txBody>
      </p:sp>
      <p:pic>
        <p:nvPicPr>
          <p:cNvPr id="99335" name="Picture 7">
            <a:extLst>
              <a:ext uri="{FF2B5EF4-FFF2-40B4-BE49-F238E27FC236}">
                <a16:creationId xmlns:a16="http://schemas.microsoft.com/office/drawing/2014/main" id="{8A8A8C31-67AC-BA4A-8B94-7E2CEFFE762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950" y="2287588"/>
            <a:ext cx="4305300" cy="4129087"/>
          </a:xfrm>
        </p:spPr>
      </p:pic>
    </p:spTree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F5D1608-8E00-CB42-A027-7C0273C24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are a winner!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EC44D54-21D2-574E-8BB5-F6D805728F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helper will plot your results today along with everybody else’s.</a:t>
            </a:r>
          </a:p>
          <a:p>
            <a:r>
              <a:rPr lang="en-US" altLang="en-US" sz="2800"/>
              <a:t>I bet you did pretty well!</a:t>
            </a:r>
          </a:p>
          <a:p>
            <a:r>
              <a:rPr lang="en-US" altLang="en-US" sz="2800"/>
              <a:t>While it’s not a contest, look at the curve and see how you did.</a:t>
            </a:r>
          </a:p>
        </p:txBody>
      </p:sp>
      <p:graphicFrame>
        <p:nvGraphicFramePr>
          <p:cNvPr id="71684" name="Object 4">
            <a:extLst>
              <a:ext uri="{FF2B5EF4-FFF2-40B4-BE49-F238E27FC236}">
                <a16:creationId xmlns:a16="http://schemas.microsoft.com/office/drawing/2014/main" id="{BDD61214-36C0-CE4F-8E6A-8278EEBA9BF7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981200"/>
          <a:ext cx="3503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2" name="Clip" r:id="rId3" imgW="18389600" imgH="21590000" progId="MS_ClipArt_Gallery.2">
                  <p:embed/>
                </p:oleObj>
              </mc:Choice>
              <mc:Fallback>
                <p:oleObj name="Clip" r:id="rId3" imgW="18389600" imgH="21590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5036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>
            <a:extLst>
              <a:ext uri="{FF2B5EF4-FFF2-40B4-BE49-F238E27FC236}">
                <a16:creationId xmlns:a16="http://schemas.microsoft.com/office/drawing/2014/main" id="{98C53DAE-9F29-D340-AD04-37DED724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29000"/>
            <a:ext cx="2497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>
                <a:solidFill>
                  <a:schemeClr val="folHlink"/>
                </a:solidFill>
              </a:rPr>
              <a:t> </a:t>
            </a:r>
            <a:r>
              <a:rPr lang="en-US" altLang="en-US" sz="2500">
                <a:solidFill>
                  <a:schemeClr val="bg2"/>
                </a:solidFill>
              </a:rPr>
              <a:t>I learned  how to </a:t>
            </a:r>
          </a:p>
          <a:p>
            <a:r>
              <a:rPr lang="en-US" altLang="en-US" sz="2500">
                <a:solidFill>
                  <a:schemeClr val="bg2"/>
                </a:solidFill>
              </a:rPr>
              <a:t>measure the</a:t>
            </a:r>
          </a:p>
          <a:p>
            <a:r>
              <a:rPr lang="en-US" altLang="en-US" sz="2500">
                <a:solidFill>
                  <a:schemeClr val="bg2"/>
                </a:solidFill>
              </a:rPr>
              <a:t> brightness of a</a:t>
            </a:r>
          </a:p>
          <a:p>
            <a:r>
              <a:rPr lang="en-US" altLang="en-US" sz="2500">
                <a:solidFill>
                  <a:schemeClr val="bg2"/>
                </a:solidFill>
              </a:rPr>
              <a:t>variable star!</a:t>
            </a:r>
            <a:endParaRPr lang="en-US" altLang="en-US" sz="2800">
              <a:solidFill>
                <a:schemeClr val="folHlink"/>
              </a:solidFill>
            </a:endParaRP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46D0F056-0EE4-A64C-801F-6DECC3C9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0"/>
            <a:ext cx="2620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</a:rPr>
              <a:t>Be it Known that</a:t>
            </a:r>
          </a:p>
          <a:p>
            <a:r>
              <a:rPr lang="en-US" altLang="en-US" sz="2800">
                <a:solidFill>
                  <a:schemeClr val="bg2"/>
                </a:solidFill>
              </a:rPr>
              <a:t>on This Day...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99EC9D9-53E9-B14B-A902-E9519735A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what did you learn?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847E58B-AC86-D24E-ADA1-9E933EB724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 learned how to find  variable and comparison stars using AAVSO charts and a technique called </a:t>
            </a:r>
            <a:r>
              <a:rPr lang="en-US" altLang="en-US" sz="2800" i="1" u="sng"/>
              <a:t>star hopping.</a:t>
            </a:r>
          </a:p>
        </p:txBody>
      </p:sp>
      <p:pic>
        <p:nvPicPr>
          <p:cNvPr id="121862" name="Picture 6">
            <a:extLst>
              <a:ext uri="{FF2B5EF4-FFF2-40B4-BE49-F238E27FC236}">
                <a16:creationId xmlns:a16="http://schemas.microsoft.com/office/drawing/2014/main" id="{5F9B692C-568D-2A41-9B28-CB5924CFA18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863" y="1739900"/>
            <a:ext cx="3648075" cy="4419600"/>
          </a:xfrm>
        </p:spPr>
      </p:pic>
      <p:sp>
        <p:nvSpPr>
          <p:cNvPr id="121865" name="Oval 9">
            <a:extLst>
              <a:ext uri="{FF2B5EF4-FFF2-40B4-BE49-F238E27FC236}">
                <a16:creationId xmlns:a16="http://schemas.microsoft.com/office/drawing/2014/main" id="{036F7624-F01A-E04F-B634-55B6FF08A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698750"/>
            <a:ext cx="412750" cy="2286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Oval 10">
            <a:extLst>
              <a:ext uri="{FF2B5EF4-FFF2-40B4-BE49-F238E27FC236}">
                <a16:creationId xmlns:a16="http://schemas.microsoft.com/office/drawing/2014/main" id="{BA2953E4-D1C4-9449-96BB-4396BE22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3346450"/>
            <a:ext cx="190500" cy="59055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Oval 11">
            <a:extLst>
              <a:ext uri="{FF2B5EF4-FFF2-40B4-BE49-F238E27FC236}">
                <a16:creationId xmlns:a16="http://schemas.microsoft.com/office/drawing/2014/main" id="{D98F194B-A9A3-2F4F-AB67-EBB13B00C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3746500"/>
            <a:ext cx="177800" cy="17145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Oval 12">
            <a:extLst>
              <a:ext uri="{FF2B5EF4-FFF2-40B4-BE49-F238E27FC236}">
                <a16:creationId xmlns:a16="http://schemas.microsoft.com/office/drawing/2014/main" id="{F5C59E76-187E-6543-BF2B-6CA904F4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3835400"/>
            <a:ext cx="203200" cy="1778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A618BE0-FEBE-694D-841B-44A1C1DFA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what did you learn?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F1C12AA-EF9C-7C4C-9F14-D49AB18E69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 then learned how to estimate the brightness of a star using a technique called </a:t>
            </a:r>
            <a:r>
              <a:rPr lang="en-US" altLang="en-US" sz="2800" i="1" u="sng"/>
              <a:t>interpolation of magnitude.</a:t>
            </a:r>
          </a:p>
        </p:txBody>
      </p:sp>
      <p:graphicFrame>
        <p:nvGraphicFramePr>
          <p:cNvPr id="122884" name="Object 4">
            <a:extLst>
              <a:ext uri="{FF2B5EF4-FFF2-40B4-BE49-F238E27FC236}">
                <a16:creationId xmlns:a16="http://schemas.microsoft.com/office/drawing/2014/main" id="{44D6A094-2730-5541-9C91-484E7748A6EB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12963"/>
          <a:ext cx="3810000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6" name="Clip" r:id="rId3" imgW="31597600" imgH="31940500" progId="MS_ClipArt_Gallery.2">
                  <p:embed/>
                </p:oleObj>
              </mc:Choice>
              <mc:Fallback>
                <p:oleObj name="Clip" r:id="rId3" imgW="31597600" imgH="31940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12963"/>
                        <a:ext cx="3810000" cy="385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5" name="Picture 5">
            <a:extLst>
              <a:ext uri="{FF2B5EF4-FFF2-40B4-BE49-F238E27FC236}">
                <a16:creationId xmlns:a16="http://schemas.microsoft.com/office/drawing/2014/main" id="{41B98AD1-61EC-9344-9176-602CAED2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652963"/>
            <a:ext cx="3505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A41BDED-1DE4-174E-BE8E-499BC3ECA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what did you learn?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DAF05314-5BD2-A545-B76E-4DE5C12622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 learned that your data is valuable even as you are perfecting your technique because everybody gives their best estimate and astronomers really use even noisy data.</a:t>
            </a:r>
          </a:p>
        </p:txBody>
      </p:sp>
      <p:pic>
        <p:nvPicPr>
          <p:cNvPr id="123910" name="Picture 6">
            <a:extLst>
              <a:ext uri="{FF2B5EF4-FFF2-40B4-BE49-F238E27FC236}">
                <a16:creationId xmlns:a16="http://schemas.microsoft.com/office/drawing/2014/main" id="{8EECF1F0-CB91-A94C-A46F-5C62187EF1D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08200"/>
            <a:ext cx="4019550" cy="3956050"/>
          </a:xfrm>
        </p:spPr>
      </p:pic>
      <p:sp>
        <p:nvSpPr>
          <p:cNvPr id="123911" name="Rectangle 7">
            <a:extLst>
              <a:ext uri="{FF2B5EF4-FFF2-40B4-BE49-F238E27FC236}">
                <a16:creationId xmlns:a16="http://schemas.microsoft.com/office/drawing/2014/main" id="{D0E0310B-2A58-B547-AF77-8345AD3D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33650"/>
            <a:ext cx="97155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BC0CDC1-DACC-424C-BF15-8D8705767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Astronomy needs data!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22A92C0-7264-414F-B983-7846FF3B26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sky is full of wonderful things to see.</a:t>
            </a:r>
          </a:p>
          <a:p>
            <a:r>
              <a:rPr lang="en-US" altLang="en-US" sz="2800"/>
              <a:t>But, just looking at its beauty often doesn’t provide answers to the riddles of the universe. 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B21E6B53-704D-9242-8D3E-98D6B24E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37275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Hubble Space Telescope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E1081320-16A0-C248-82FE-58F0682585F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8525" y="1981200"/>
            <a:ext cx="3689350" cy="4114800"/>
          </a:xfrm>
        </p:spPr>
      </p:pic>
    </p:spTree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33CC28A-0D03-424C-A407-81D229353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do I go from here?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3E01B8C-18F6-6A48-B828-E808B1162D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r>
              <a:rPr lang="en-US" altLang="en-US" sz="2800"/>
              <a:t>Variable star observing can be rewarding and fun!</a:t>
            </a:r>
          </a:p>
          <a:p>
            <a:r>
              <a:rPr lang="en-US" altLang="en-US" sz="2800"/>
              <a:t>Ask your helper for more information.</a:t>
            </a:r>
          </a:p>
          <a:p>
            <a:r>
              <a:rPr lang="en-US" altLang="en-US" sz="2800"/>
              <a:t>Included in the information package are some actual charts and projects you can do starting tonight!</a:t>
            </a:r>
          </a:p>
        </p:txBody>
      </p:sp>
      <p:pic>
        <p:nvPicPr>
          <p:cNvPr id="72713" name="Picture 9">
            <a:extLst>
              <a:ext uri="{FF2B5EF4-FFF2-40B4-BE49-F238E27FC236}">
                <a16:creationId xmlns:a16="http://schemas.microsoft.com/office/drawing/2014/main" id="{2EA2EC0F-57EB-3F4A-99AA-5296C4657E7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88" y="1981200"/>
            <a:ext cx="3451225" cy="4114800"/>
          </a:xfrm>
        </p:spPr>
      </p:pic>
    </p:spTree>
  </p:cSld>
  <p:clrMapOvr>
    <a:masterClrMapping/>
  </p:clrMapOvr>
  <p:transition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6B0D156-6433-CB4E-BF5E-F52166ABC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star observing is fun!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F6FEB89-7697-C84B-8D93-7D4484631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771650"/>
            <a:ext cx="4229100" cy="4324350"/>
          </a:xfrm>
        </p:spPr>
        <p:txBody>
          <a:bodyPr/>
          <a:lstStyle/>
          <a:p>
            <a:r>
              <a:rPr lang="en-US" altLang="en-US" sz="2400"/>
              <a:t>The changing night sky is something that can fascinate you for years to come.</a:t>
            </a:r>
          </a:p>
          <a:p>
            <a:r>
              <a:rPr lang="en-US" altLang="en-US" sz="2400"/>
              <a:t>You can expand into new and exciting measurement technologies such as CCD photometry or analyze your data and other people’s just like scientists do!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7CFA98C0-425C-654F-A15E-B6C8EB40366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47888"/>
            <a:ext cx="3810000" cy="3781425"/>
          </a:xfrm>
        </p:spPr>
      </p:pic>
      <p:sp>
        <p:nvSpPr>
          <p:cNvPr id="92167" name="Text Box 7">
            <a:extLst>
              <a:ext uri="{FF2B5EF4-FFF2-40B4-BE49-F238E27FC236}">
                <a16:creationId xmlns:a16="http://schemas.microsoft.com/office/drawing/2014/main" id="{78EF37D3-F9E4-7F47-8E18-DA4109C1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6148388"/>
            <a:ext cx="4611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Comp stars around a new variable star</a:t>
            </a:r>
          </a:p>
          <a:p>
            <a:pPr algn="ctr"/>
            <a:r>
              <a:rPr lang="en-US" altLang="en-US" sz="2000"/>
              <a:t>(US Naval Observatory  Photo)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BE785B4-3944-2249-9356-FD27408B0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Professional Astronomers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C4A6573-770D-D44B-B61A-459E06992B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AAVSO members participate with NASA an other professional astronomers in their research.</a:t>
            </a:r>
          </a:p>
          <a:p>
            <a:r>
              <a:rPr lang="en-US" altLang="en-US" sz="2400"/>
              <a:t>One day, the Hubble Space Telescope may even move to look at a star because of your observations!</a:t>
            </a:r>
          </a:p>
        </p:txBody>
      </p:sp>
      <p:pic>
        <p:nvPicPr>
          <p:cNvPr id="134150" name="Picture 6">
            <a:extLst>
              <a:ext uri="{FF2B5EF4-FFF2-40B4-BE49-F238E27FC236}">
                <a16:creationId xmlns:a16="http://schemas.microsoft.com/office/drawing/2014/main" id="{40999835-28B9-7F4B-AF48-197325763A2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981200"/>
            <a:ext cx="3479800" cy="4114800"/>
          </a:xfrm>
        </p:spPr>
      </p:pic>
    </p:spTree>
  </p:cSld>
  <p:clrMapOvr>
    <a:masterClrMapping/>
  </p:clrMapOvr>
  <p:transition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1F1F9E7-1B57-034D-8CA4-D4967BF0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AAVSO can help you grow as a variable star observer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1D64F49-955A-D54E-B10E-D971C22F89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AAVSO offers a number of free services, including charts, from its web site--www.AAVSO.org</a:t>
            </a:r>
          </a:p>
          <a:p>
            <a:r>
              <a:rPr lang="en-US" altLang="en-US" sz="2800"/>
              <a:t>AAVSO membership provides a number of other benefits:</a:t>
            </a:r>
          </a:p>
        </p:txBody>
      </p:sp>
      <p:pic>
        <p:nvPicPr>
          <p:cNvPr id="93193" name="Picture 9">
            <a:extLst>
              <a:ext uri="{FF2B5EF4-FFF2-40B4-BE49-F238E27FC236}">
                <a16:creationId xmlns:a16="http://schemas.microsoft.com/office/drawing/2014/main" id="{6B64B700-13B7-AA4A-B3D3-61A1DA25A05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47888"/>
            <a:ext cx="3810000" cy="3781425"/>
          </a:xfrm>
        </p:spPr>
      </p:pic>
    </p:spTree>
  </p:cSld>
  <p:clrMapOvr>
    <a:masterClrMapping/>
  </p:clrMapOvr>
  <p:transition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B9B6654-8A3F-F047-8BC1-07C15A3D9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Mentor Program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AA56C27-19C9-6D43-BB00-86DBBCA598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Member benefits include a mentor program to team you up with an experienced variable star observer in your area. You can learn a lot in just one night!</a:t>
            </a:r>
          </a:p>
        </p:txBody>
      </p:sp>
      <p:graphicFrame>
        <p:nvGraphicFramePr>
          <p:cNvPr id="94219" name="Object 11">
            <a:extLst>
              <a:ext uri="{FF2B5EF4-FFF2-40B4-BE49-F238E27FC236}">
                <a16:creationId xmlns:a16="http://schemas.microsoft.com/office/drawing/2014/main" id="{E5D2B6CC-7EF4-B048-A246-A25295438FD9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959100"/>
          <a:ext cx="3810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0" name="Clip" r:id="rId3" imgW="28575000" imgH="16192500" progId="MS_ClipArt_Gallery.2">
                  <p:embed/>
                </p:oleObj>
              </mc:Choice>
              <mc:Fallback>
                <p:oleObj name="Clip" r:id="rId3" imgW="28575000" imgH="161925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59100"/>
                        <a:ext cx="38100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A581605-47DC-B74A-8128-AD983C016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Publications, meetings, and more!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893DE01-4015-2747-8445-D842D9C2DB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r>
              <a:rPr lang="en-US" altLang="en-US" sz="2800"/>
              <a:t>AAVSO also offers a newsletter, twice-yearly meetings, a Journal, an internet discussion group, special project groups, and many more ways to increase your enjoyment of astronomy.</a:t>
            </a:r>
          </a:p>
        </p:txBody>
      </p:sp>
      <p:pic>
        <p:nvPicPr>
          <p:cNvPr id="95239" name="Picture 7">
            <a:extLst>
              <a:ext uri="{FF2B5EF4-FFF2-40B4-BE49-F238E27FC236}">
                <a16:creationId xmlns:a16="http://schemas.microsoft.com/office/drawing/2014/main" id="{4656E8EC-FB54-C24E-A108-4DBF115238F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47888"/>
            <a:ext cx="3810000" cy="3781425"/>
          </a:xfrm>
        </p:spPr>
      </p:pic>
    </p:spTree>
  </p:cSld>
  <p:clrMapOvr>
    <a:masterClrMapping/>
  </p:clrMapOvr>
  <p:transition>
    <p:zo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4925E5B-DF6D-D145-95A2-5BE6CB380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Ask you helper...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8EA1AB9-25D0-AA42-9FBF-70E0C0206B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Your helper can answer all of your questions about the AAVSO and variable star observing.  </a:t>
            </a:r>
          </a:p>
          <a:p>
            <a:r>
              <a:rPr lang="en-US" altLang="en-US" sz="2800"/>
              <a:t>Please ask!</a:t>
            </a:r>
          </a:p>
        </p:txBody>
      </p:sp>
      <p:graphicFrame>
        <p:nvGraphicFramePr>
          <p:cNvPr id="96264" name="Object 8">
            <a:extLst>
              <a:ext uri="{FF2B5EF4-FFF2-40B4-BE49-F238E27FC236}">
                <a16:creationId xmlns:a16="http://schemas.microsoft.com/office/drawing/2014/main" id="{42418777-DC40-6F4A-AE31-582A45C0D719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576513"/>
          <a:ext cx="3810000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4" name="Clip" r:id="rId3" imgW="26035000" imgH="19964400" progId="MS_ClipArt_Gallery.2">
                  <p:embed/>
                </p:oleObj>
              </mc:Choice>
              <mc:Fallback>
                <p:oleObj name="Clip" r:id="rId3" imgW="26035000" imgH="199644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76513"/>
                        <a:ext cx="3810000" cy="29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BD65282-8C76-6F41-AE9B-EA011CCC4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58100" cy="1924050"/>
          </a:xfrm>
        </p:spPr>
        <p:txBody>
          <a:bodyPr/>
          <a:lstStyle/>
          <a:p>
            <a:r>
              <a:rPr lang="en-US" altLang="en-US" sz="4000"/>
              <a:t>Thank you for learning how to estimate brightness!</a:t>
            </a:r>
            <a:br>
              <a:rPr lang="en-US" altLang="en-US" sz="4000"/>
            </a:br>
            <a:endParaRPr lang="en-US" altLang="en-US"/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8942F94C-C3EC-734D-B6DC-387B57A8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075"/>
            <a:ext cx="9144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Rectangle 6">
            <a:extLst>
              <a:ext uri="{FF2B5EF4-FFF2-40B4-BE49-F238E27FC236}">
                <a16:creationId xmlns:a16="http://schemas.microsoft.com/office/drawing/2014/main" id="{E448E972-8F0B-B84D-A0FF-B19D5409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10200"/>
            <a:ext cx="882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We hope variable stars bring you years of enjoyment!</a:t>
            </a:r>
          </a:p>
        </p:txBody>
      </p:sp>
    </p:spTree>
  </p:cSld>
  <p:clrMapOvr>
    <a:masterClrMapping/>
  </p:clrMapOvr>
  <p:transition>
    <p:zo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A4AEF99-4206-784F-8081-D8DA25913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72500" cy="876300"/>
          </a:xfrm>
        </p:spPr>
        <p:txBody>
          <a:bodyPr/>
          <a:lstStyle/>
          <a:p>
            <a:r>
              <a:rPr lang="en-US" altLang="en-US" sz="3200"/>
              <a:t>Estimating star magnitude: First steps in variable star astronomy</a:t>
            </a:r>
            <a:r>
              <a:rPr lang="en-US" altLang="en-US"/>
              <a:t> 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4F89F08-7DC9-AB45-9303-35BE9189B1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914900" cy="4114800"/>
          </a:xfrm>
        </p:spPr>
        <p:txBody>
          <a:bodyPr/>
          <a:lstStyle/>
          <a:p>
            <a:r>
              <a:rPr lang="en-US" altLang="en-US" sz="2800"/>
              <a:t>Adapted from </a:t>
            </a:r>
            <a:r>
              <a:rPr lang="en-US" altLang="en-US" sz="2800" u="sng"/>
              <a:t>Hands-On Astrophysics: Variable Stars in Science, Math, and Computer Education </a:t>
            </a:r>
            <a:r>
              <a:rPr lang="en-US" altLang="en-US" sz="2800"/>
              <a:t>by Janet A. Mattei et al, 1997</a:t>
            </a:r>
          </a:p>
          <a:p>
            <a:r>
              <a:rPr lang="en-US" altLang="en-US" sz="2800"/>
              <a:t> PowerPoint Presentation           developed by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		Chuck Pullen, AAVSO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   		</a:t>
            </a:r>
          </a:p>
        </p:txBody>
      </p:sp>
      <p:pic>
        <p:nvPicPr>
          <p:cNvPr id="105478" name="Picture 6">
            <a:extLst>
              <a:ext uri="{FF2B5EF4-FFF2-40B4-BE49-F238E27FC236}">
                <a16:creationId xmlns:a16="http://schemas.microsoft.com/office/drawing/2014/main" id="{5D6051A1-5433-6145-A0E9-9CE94457887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44725"/>
            <a:ext cx="3810000" cy="3738563"/>
          </a:xfrm>
        </p:spPr>
      </p:pic>
    </p:spTree>
  </p:cSld>
  <p:clrMapOvr>
    <a:masterClrMapping/>
  </p:clrMapOvr>
  <p:transition>
    <p:zo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59B0FB3-30A2-3A4E-BA74-ABD4BD6F2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Credits and Acknowledgements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54527DE-BB67-8D44-BBE8-20B4ADF230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Janet A. Mattei, Director, AAVSO</a:t>
            </a:r>
          </a:p>
          <a:p>
            <a:r>
              <a:rPr lang="en-US" altLang="en-US" sz="2800"/>
              <a:t>Kerriann Malatesta, Technical Assistant AAVSO</a:t>
            </a:r>
          </a:p>
          <a:p>
            <a:r>
              <a:rPr lang="en-US" altLang="en-US" sz="2800"/>
              <a:t>Lew Cook, AAVSO</a:t>
            </a:r>
          </a:p>
          <a:p>
            <a:r>
              <a:rPr lang="en-US" altLang="en-US" sz="2800"/>
              <a:t>Lance Shaw, AAVSO</a:t>
            </a:r>
          </a:p>
          <a:p>
            <a:r>
              <a:rPr lang="en-US" altLang="en-US" sz="2800"/>
              <a:t>Dan Kaiser, AAVSO</a:t>
            </a:r>
          </a:p>
          <a:p>
            <a:r>
              <a:rPr lang="en-US" altLang="en-US" sz="2800"/>
              <a:t>Victor, Nancy, and Kyle Jewhurst</a:t>
            </a:r>
          </a:p>
          <a:p>
            <a:endParaRPr lang="en-US" altLang="en-US" sz="2800"/>
          </a:p>
          <a:p>
            <a:pPr>
              <a:buFont typeface="Monotype Sorts" pitchFamily="2" charset="2"/>
              <a:buNone/>
            </a:pPr>
            <a:endParaRPr lang="en-US" altLang="en-US" sz="2800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9D954077-DD75-E244-B659-BF4022D0B88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Christine Miller, California State University Sacramento</a:t>
            </a:r>
          </a:p>
          <a:p>
            <a:r>
              <a:rPr lang="en-US" altLang="en-US" sz="2800"/>
              <a:t> And all those who helped test the early versions of this presentation!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DC0A2A3-04BA-5545-A79A-5EB968AFA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Astronomy theories need data!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010B38D-05A0-7E42-B3AD-B83A4CDC5B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276600" cy="4343400"/>
          </a:xfrm>
        </p:spPr>
        <p:txBody>
          <a:bodyPr/>
          <a:lstStyle/>
          <a:p>
            <a:r>
              <a:rPr lang="en-US" altLang="en-US" sz="2800"/>
              <a:t>Most of the discoveries astronomers have made about the universe needed light  measurements to confirm or suggest theories.</a:t>
            </a:r>
          </a:p>
          <a:p>
            <a:endParaRPr lang="en-US" altLang="en-US" sz="2800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1FE57437-7482-7345-8902-FE3E2474AFB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975" y="1998663"/>
            <a:ext cx="4819650" cy="3984625"/>
          </a:xfrm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E28FDEDB-8E83-AE4B-9786-72630A5D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5519738"/>
            <a:ext cx="808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(Time)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C0862CC-0492-8D4F-8791-D2D620007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is information from instruments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5C0F73-3250-344A-A93C-F52C2DF1A3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There are all kinds of instruments astronomers use to make measurements of star brightness.</a:t>
            </a:r>
          </a:p>
          <a:p>
            <a:r>
              <a:rPr lang="en-US" altLang="en-US" sz="2800"/>
              <a:t>We call these measurements </a:t>
            </a:r>
            <a:r>
              <a:rPr lang="en-US" altLang="en-US" sz="2800" i="1" u="sng"/>
              <a:t>photometric </a:t>
            </a:r>
            <a:r>
              <a:rPr lang="en-US" altLang="en-US" sz="2800"/>
              <a:t>data.</a:t>
            </a:r>
          </a:p>
          <a:p>
            <a:r>
              <a:rPr lang="en-US" altLang="en-US" sz="2800"/>
              <a:t>Photometric means </a:t>
            </a:r>
            <a:r>
              <a:rPr lang="en-US" altLang="en-US" sz="2800" i="1" u="sng"/>
              <a:t>light-measuring.</a:t>
            </a:r>
            <a:endParaRPr lang="en-US" altLang="en-US" sz="2800"/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DA12D293-08B5-C548-94BB-5CAF4A6252FC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1990725"/>
          <a:ext cx="38100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17424400" imgH="18732500" progId="MS_ClipArt_Gallery.2">
                  <p:embed/>
                </p:oleObj>
              </mc:Choice>
              <mc:Fallback>
                <p:oleObj name="Clip" r:id="rId3" imgW="17424400" imgH="18732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90725"/>
                        <a:ext cx="38100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2409</TotalTime>
  <Words>2848</Words>
  <Application>Microsoft Macintosh PowerPoint</Application>
  <PresentationFormat>On-screen Show (4:3)</PresentationFormat>
  <Paragraphs>355</Paragraphs>
  <Slides>79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Times New Roman</vt:lpstr>
      <vt:lpstr>Tahoma</vt:lpstr>
      <vt:lpstr>Monotype Sorts</vt:lpstr>
      <vt:lpstr>Whirlpool</vt:lpstr>
      <vt:lpstr>Microsoft Clip Gallery</vt:lpstr>
      <vt:lpstr>Microsoft Graph 97 Chart</vt:lpstr>
      <vt:lpstr>Microsoft Graph 2000 Chart</vt:lpstr>
      <vt:lpstr>Microsoft Excel Worksheet</vt:lpstr>
      <vt:lpstr>PowerPoint Presentation</vt:lpstr>
      <vt:lpstr>How to operate the telescope simulator</vt:lpstr>
      <vt:lpstr>In case of difficulty...</vt:lpstr>
      <vt:lpstr>Welcome to the AAVSO telescope simulator!</vt:lpstr>
      <vt:lpstr>What you’ll learn</vt:lpstr>
      <vt:lpstr>What you’ll learn</vt:lpstr>
      <vt:lpstr>Astronomy needs data!</vt:lpstr>
      <vt:lpstr>Astronomy theories need data!</vt:lpstr>
      <vt:lpstr>Data is information from instruments</vt:lpstr>
      <vt:lpstr>Your eyes are your instruments</vt:lpstr>
      <vt:lpstr>What is interpolation?</vt:lpstr>
      <vt:lpstr>Interpolation</vt:lpstr>
      <vt:lpstr>Interpolating star magnitude</vt:lpstr>
      <vt:lpstr>Interpolation of magnitude</vt:lpstr>
      <vt:lpstr>Interpolation of magnitude</vt:lpstr>
      <vt:lpstr>Interpolation of magnitude</vt:lpstr>
      <vt:lpstr>How to find a variable star</vt:lpstr>
      <vt:lpstr>How to find a variable star</vt:lpstr>
      <vt:lpstr>Variable and comparison stars</vt:lpstr>
      <vt:lpstr>Decimal points can be confusing</vt:lpstr>
      <vt:lpstr>A big magnitude number is faint, a big dot is bright!</vt:lpstr>
      <vt:lpstr>Making your first estimate</vt:lpstr>
      <vt:lpstr>Making your first estimate</vt:lpstr>
      <vt:lpstr>Making your first estimate</vt:lpstr>
      <vt:lpstr>Making your first estimate</vt:lpstr>
      <vt:lpstr>Making your first estimate</vt:lpstr>
      <vt:lpstr>Making your first estimate</vt:lpstr>
      <vt:lpstr>Here comes the gas gauge!</vt:lpstr>
      <vt:lpstr>Interpolation is an educated guess</vt:lpstr>
      <vt:lpstr>Use your feelings</vt:lpstr>
      <vt:lpstr>Making your first estimate</vt:lpstr>
      <vt:lpstr>Why do we call it an</vt:lpstr>
      <vt:lpstr>I thought scientists only used exact numbers!</vt:lpstr>
      <vt:lpstr>Precision in  data</vt:lpstr>
      <vt:lpstr>Precision in  data</vt:lpstr>
      <vt:lpstr>Precision in  data</vt:lpstr>
      <vt:lpstr>Precision in  data</vt:lpstr>
      <vt:lpstr>Every estimate is needed</vt:lpstr>
      <vt:lpstr>There is no perfect estimate</vt:lpstr>
      <vt:lpstr>Want to try again?</vt:lpstr>
      <vt:lpstr>More practice</vt:lpstr>
      <vt:lpstr>How did it go?</vt:lpstr>
      <vt:lpstr>W Cygni</vt:lpstr>
      <vt:lpstr>PowerPoint Presentation</vt:lpstr>
      <vt:lpstr>You’re kidding!</vt:lpstr>
      <vt:lpstr>W Cyg first estimation</vt:lpstr>
      <vt:lpstr>Why tilt the chart?</vt:lpstr>
      <vt:lpstr>Why tilt the chart?</vt:lpstr>
      <vt:lpstr>Finding landmarks</vt:lpstr>
      <vt:lpstr>PowerPoint Presentation</vt:lpstr>
      <vt:lpstr>Finding landmarks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  <vt:lpstr>PowerPoint Presentation</vt:lpstr>
      <vt:lpstr>PowerPoint Presentation</vt:lpstr>
      <vt:lpstr>How did you do?</vt:lpstr>
      <vt:lpstr>Is that your final answer…?</vt:lpstr>
      <vt:lpstr>Is that your final answer…?</vt:lpstr>
      <vt:lpstr>Is that your final answer…?</vt:lpstr>
      <vt:lpstr>If your results were different from AAVSO observers’...</vt:lpstr>
      <vt:lpstr>You are teaching your eyes to see the world differently!</vt:lpstr>
      <vt:lpstr>You are a winner!</vt:lpstr>
      <vt:lpstr>So what did you learn?</vt:lpstr>
      <vt:lpstr>So what did you learn?</vt:lpstr>
      <vt:lpstr>So what did you learn?</vt:lpstr>
      <vt:lpstr>Where do I go from here?</vt:lpstr>
      <vt:lpstr>Variable star observing is fun!</vt:lpstr>
      <vt:lpstr>Help Professional Astronomers</vt:lpstr>
      <vt:lpstr>The AAVSO can help you grow as a variable star observer</vt:lpstr>
      <vt:lpstr>Mentor Program</vt:lpstr>
      <vt:lpstr>Publications, meetings, and more!</vt:lpstr>
      <vt:lpstr>Ask you helper...</vt:lpstr>
      <vt:lpstr>Thank you for learning how to estimate brightness! </vt:lpstr>
      <vt:lpstr>Estimating star magnitude: First steps in variable star astronomy </vt:lpstr>
      <vt:lpstr>Credits and Acknowledgements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Nick and Debbi Burnett</dc:creator>
  <cp:lastModifiedBy>Sara Beck</cp:lastModifiedBy>
  <cp:revision>79</cp:revision>
  <dcterms:created xsi:type="dcterms:W3CDTF">2000-02-05T22:37:40Z</dcterms:created>
  <dcterms:modified xsi:type="dcterms:W3CDTF">2022-04-07T14:17:42Z</dcterms:modified>
</cp:coreProperties>
</file>